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8" r:id="rId3"/>
    <p:sldId id="298" r:id="rId4"/>
    <p:sldId id="289" r:id="rId5"/>
    <p:sldId id="291" r:id="rId6"/>
    <p:sldId id="290" r:id="rId7"/>
    <p:sldId id="292" r:id="rId8"/>
    <p:sldId id="297" r:id="rId9"/>
    <p:sldId id="294" r:id="rId10"/>
    <p:sldId id="295" r:id="rId11"/>
    <p:sldId id="296" r:id="rId12"/>
    <p:sldId id="293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EI-27002             Electronics Devices and Circuits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E0D5C-068F-4097-B125-9D6DB726D1C4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Rajesh Khatri                           SGSITS, Indore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DEEA3-86A4-40E8-9237-7EFA9FBFD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83249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EI-27002             Electronics Devices and Circuits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57D3E-7E99-49BA-BE8A-9FCB0E6FE80E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Rajesh </a:t>
            </a:r>
            <a:r>
              <a:rPr lang="en-US" dirty="0" err="1" smtClean="0"/>
              <a:t>Khatri</a:t>
            </a:r>
            <a:r>
              <a:rPr lang="en-US" dirty="0" smtClean="0"/>
              <a:t>                           SGSITS, Indore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2BC49-FAD7-4794-9DFE-D28A21C3A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63340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145B-33B0-4C22-A81B-5911BC7FCB1D}" type="datetime1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EI-27002  Electronics Devices and Circuits     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BEF9D36-4049-4264-9A04-2F33AC982B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D059-87AA-4C4D-AD1B-8BD8D3CF3439}" type="datetime1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EI-27002  Electronics Devices and Circuits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9D36-4049-4264-9A04-2F33AC982B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0505-E4D4-452B-8018-C1BF655D71CB}" type="datetime1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EI-27002  Electronics Devices and Circuits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9D36-4049-4264-9A04-2F33AC982B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0B6-FC07-4CEB-8293-4C67FA252EF7}" type="datetime1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EI-27002  Electronics Devices and Circuits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9D36-4049-4264-9A04-2F33AC982B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2CB5-754B-4A85-9685-A544C19E7BF1}" type="datetime1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dirty="0" smtClean="0"/>
              <a:t>EI-27002  Electronics Devices and Circuits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EF9D36-4049-4264-9A04-2F33AC982B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F7B5-76D1-44D9-BF2D-E9116803D9ED}" type="datetime1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EI-27002  Electronics Devices and Circuits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9D36-4049-4264-9A04-2F33AC982B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9B61-DC02-47B1-B06D-7B6C694B38E4}" type="datetime1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EI-27002  Electronics Devices and Circuits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9D36-4049-4264-9A04-2F33AC982B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5F6-854C-46EE-84BF-2D12E8C81E0A}" type="datetime1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EI-27002  Electronics Devices and Circuits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9D36-4049-4264-9A04-2F33AC982B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A21A-E607-49D5-A88A-29BB58DE6F75}" type="datetime1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EI-27002  Electronics Devices and Circuits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9D36-4049-4264-9A04-2F33AC982B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3DC-2158-451C-BBD1-8138EC111233}" type="datetime1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EI-27002  Electronics Devices and Circuits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9D36-4049-4264-9A04-2F33AC982B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E710-53CD-4ADD-9410-41CA211120FB}" type="datetime1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dirty="0" smtClean="0"/>
              <a:t>EI-27002  Electronics Devices and Circuits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EF9D36-4049-4264-9A04-2F33AC982B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558624-CCC2-4F61-84E0-8D9BD462EDAA}" type="datetime1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EI-27002  Electronics Devices and Circuits    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EF9D36-4049-4264-9A04-2F33AC982B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382000" cy="33528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Subject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Incharge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 Rajesh Khatri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Associate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Professor &amp; Head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EDC (Spice) LAB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Year: 2021-22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EI-27003: </a:t>
            </a:r>
            <a:r>
              <a:rPr sz="3200" dirty="0" smtClean="0"/>
              <a:t>Electronics Devices and Circuits</a:t>
            </a:r>
            <a:br>
              <a:rPr sz="3200" dirty="0" smtClean="0"/>
            </a:br>
            <a:r>
              <a:rPr lang="en-US" sz="3200" dirty="0" smtClean="0"/>
              <a:t>LAB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706B2"/>
                </a:solidFill>
              </a:rPr>
              <a:t>SPICE - Lab</a:t>
            </a:r>
            <a:endParaRPr lang="en-IN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8991600" cy="5791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model statement of </a:t>
            </a:r>
            <a:r>
              <a:rPr lang="en-US" i="1" dirty="0"/>
              <a:t>n</a:t>
            </a:r>
            <a:r>
              <a:rPr lang="en-US" dirty="0"/>
              <a:t>-channel MOSFETs has the general form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.MODEL MNAME NMOS (P1=V1 P2=V2 P3=V3 … PN=VN)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and the statement for </a:t>
            </a:r>
            <a:r>
              <a:rPr lang="en-US" i="1" dirty="0"/>
              <a:t>p</a:t>
            </a:r>
            <a:r>
              <a:rPr lang="en-US" dirty="0"/>
              <a:t>-channel MOSFETs has the form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.MODEL MNAME PMOS (P1=V1 P2=V2 P3=V3 … PN=VN)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Where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MNAME is the model name.  It can begin with any character, and its word size is normally limited to eight characters.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NMOS and PMOS are the type symbols of </a:t>
            </a:r>
            <a:r>
              <a:rPr lang="en-US" i="1" dirty="0"/>
              <a:t>n</a:t>
            </a:r>
            <a:r>
              <a:rPr lang="en-US" dirty="0"/>
              <a:t>-channel and </a:t>
            </a:r>
            <a:r>
              <a:rPr lang="en-US" i="1" dirty="0"/>
              <a:t>p</a:t>
            </a:r>
            <a:r>
              <a:rPr lang="en-US" dirty="0"/>
              <a:t>-channel MOSFETs, respectively.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P1, P2, … and V1, V2, … are the parameters and their values, respectively.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22831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706B2"/>
                </a:solidFill>
              </a:rPr>
              <a:t>SPICE - Lab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990600"/>
            <a:ext cx="8991600" cy="5562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Pulse Source</a:t>
            </a:r>
            <a:endParaRPr lang="en-IN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814215"/>
            <a:ext cx="4267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814215"/>
            <a:ext cx="4572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541913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symbol of a pulse source is PULSE and the general form is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PULSE (V1 V2 TD TR TF PW PER)</a:t>
            </a:r>
          </a:p>
        </p:txBody>
      </p:sp>
    </p:spTree>
    <p:extLst>
      <p:ext uri="{BB962C8B-B14F-4D97-AF65-F5344CB8AC3E}">
        <p14:creationId xmlns:p14="http://schemas.microsoft.com/office/powerpoint/2010/main" val="218581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706B2"/>
                </a:solidFill>
              </a:rPr>
              <a:t>SPICE - Lab</a:t>
            </a:r>
            <a:endParaRPr lang="en-IN" dirty="0">
              <a:solidFill>
                <a:srgbClr val="2706B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8991600" cy="5638800"/>
          </a:xfrm>
        </p:spPr>
        <p:txBody>
          <a:bodyPr>
            <a:normAutofit/>
          </a:bodyPr>
          <a:lstStyle/>
          <a:p>
            <a:r>
              <a:rPr lang="en-US" sz="2000" b="1" dirty="0"/>
              <a:t>Example:</a:t>
            </a:r>
          </a:p>
          <a:p>
            <a:endParaRPr lang="en-US" sz="2000" dirty="0"/>
          </a:p>
          <a:p>
            <a:pPr algn="ctr"/>
            <a:r>
              <a:rPr lang="en-US" sz="2000" dirty="0"/>
              <a:t>PULSE (−220  220  0  1NS  </a:t>
            </a:r>
            <a:r>
              <a:rPr lang="en-US" sz="2000" dirty="0" err="1"/>
              <a:t>1NS</a:t>
            </a:r>
            <a:r>
              <a:rPr lang="en-US" sz="2000" dirty="0"/>
              <a:t>  100US  200US)</a:t>
            </a:r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505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1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706B2"/>
                </a:solidFill>
              </a:rPr>
              <a:t>SPICE - Lab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8991600" cy="5715000"/>
          </a:xfrm>
        </p:spPr>
        <p:txBody>
          <a:bodyPr/>
          <a:lstStyle/>
          <a:p>
            <a:r>
              <a:rPr lang="en-US" dirty="0" smtClean="0"/>
              <a:t>Sinusoidal Source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05000"/>
            <a:ext cx="50387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924050"/>
            <a:ext cx="38004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49530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symbol of a sinusoidal source is SIN and the general form is</a:t>
            </a:r>
          </a:p>
          <a:p>
            <a:pPr algn="ctr"/>
            <a:r>
              <a:rPr lang="en-US" dirty="0"/>
              <a:t>SIN (V0  VA  FREQ  TD  ALP  THETA)</a:t>
            </a:r>
          </a:p>
          <a:p>
            <a:r>
              <a:rPr lang="en-US" dirty="0"/>
              <a:t>Typical Statements</a:t>
            </a:r>
          </a:p>
          <a:p>
            <a:pPr algn="ctr"/>
            <a:r>
              <a:rPr lang="en-US" dirty="0"/>
              <a:t>SIN (0  1V  10KHZ  10US  1E5)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0151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762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706B2"/>
                </a:solidFill>
              </a:rPr>
              <a:t>SPICE - Lab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8991600" cy="5791200"/>
          </a:xfrm>
        </p:spPr>
        <p:txBody>
          <a:bodyPr/>
          <a:lstStyle/>
          <a:p>
            <a:r>
              <a:rPr lang="en-US" dirty="0" smtClean="0"/>
              <a:t>Independent Voltage Source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9506"/>
            <a:ext cx="2209800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1399506"/>
            <a:ext cx="609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symbol of an independent voltage source is V, and the general form is</a:t>
            </a:r>
          </a:p>
          <a:p>
            <a:pPr algn="ctr"/>
            <a:r>
              <a:rPr lang="en-US" dirty="0"/>
              <a:t>V&lt;name&gt; N+ N−</a:t>
            </a:r>
          </a:p>
          <a:p>
            <a:pPr algn="ctr"/>
            <a:r>
              <a:rPr lang="en-US" dirty="0"/>
              <a:t>+ [dc &lt;value&gt;]</a:t>
            </a:r>
          </a:p>
          <a:p>
            <a:pPr algn="ctr"/>
            <a:r>
              <a:rPr lang="en-US" dirty="0"/>
              <a:t>+ [ac &lt;(magnitude) value&gt; &lt;(phase) value&gt;]</a:t>
            </a:r>
          </a:p>
          <a:p>
            <a:pPr algn="ctr"/>
            <a:r>
              <a:rPr lang="en-US" dirty="0"/>
              <a:t>+ [(transient specifications)]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8100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Typical Statements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V1 15 0 6V ; By default, DC specification of 6 V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V2 15 0 DC 6V ; DC specification of 6 V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VAC 5 6 AC 1V ; AC specification of 1 V with 0° delay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VACP 5 6 AC 1V 45DEG ; AC specification of 1 V with 45° delay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nb-NO" dirty="0"/>
              <a:t>VPULSE 10 0 PULSE (0 1 2NS 2NS 2NS 50NS 100NS) ; Transient pulse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VIN 25 22 DC 2 AC 1 30 SIN (0 2V 10KHZ)</a:t>
            </a:r>
          </a:p>
        </p:txBody>
      </p:sp>
    </p:spTree>
    <p:extLst>
      <p:ext uri="{BB962C8B-B14F-4D97-AF65-F5344CB8AC3E}">
        <p14:creationId xmlns:p14="http://schemas.microsoft.com/office/powerpoint/2010/main" val="3986632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2706B2"/>
                </a:solidFill>
              </a:rPr>
              <a:t>SPICE - Lab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915400" cy="5791200"/>
          </a:xfrm>
        </p:spPr>
        <p:txBody>
          <a:bodyPr/>
          <a:lstStyle/>
          <a:p>
            <a:r>
              <a:rPr lang="en-US" b="1" dirty="0" smtClean="0"/>
              <a:t>Types of Analysis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/>
              <a:t> Spice </a:t>
            </a:r>
            <a:r>
              <a:rPr lang="en-US" sz="2800" dirty="0"/>
              <a:t>allows various types of analysis. Each analysis </a:t>
            </a:r>
            <a:r>
              <a:rPr lang="en-US" sz="2800" dirty="0" smtClean="0"/>
              <a:t>  is </a:t>
            </a:r>
            <a:r>
              <a:rPr lang="en-US" sz="2800" dirty="0"/>
              <a:t>invoked by including its command statement.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Some analysis are: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/>
              <a:t>   DC </a:t>
            </a:r>
            <a:endParaRPr lang="en-US" sz="28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/>
              <a:t>   AC </a:t>
            </a:r>
            <a:endParaRPr lang="en-US" sz="28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/>
              <a:t>   Transient</a:t>
            </a:r>
            <a:endParaRPr lang="en-US" sz="2800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384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706B2"/>
                </a:solidFill>
              </a:rPr>
              <a:t>SPICE - Lab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8991600" cy="5791200"/>
          </a:xfrm>
        </p:spPr>
        <p:txBody>
          <a:bodyPr/>
          <a:lstStyle/>
          <a:p>
            <a:r>
              <a:rPr lang="en-US" b="1" dirty="0" smtClean="0"/>
              <a:t>DC Analysis</a:t>
            </a:r>
          </a:p>
          <a:p>
            <a:endParaRPr lang="en-US" dirty="0" smtClean="0"/>
          </a:p>
          <a:p>
            <a:r>
              <a:rPr lang="en-US" sz="2800" dirty="0"/>
              <a:t>Example: The statements for DC sweep are</a:t>
            </a:r>
          </a:p>
          <a:p>
            <a:pPr marL="0" indent="0">
              <a:buNone/>
            </a:pPr>
            <a:r>
              <a:rPr lang="fi-FI" sz="2800" dirty="0" smtClean="0"/>
              <a:t>                    .</a:t>
            </a:r>
            <a:r>
              <a:rPr lang="fi-FI" sz="2800" dirty="0"/>
              <a:t>DC VIN −5V 10V 0.25V</a:t>
            </a:r>
          </a:p>
          <a:p>
            <a:pPr marL="0" indent="0">
              <a:buNone/>
            </a:pPr>
            <a:r>
              <a:rPr lang="en-US" sz="2800" dirty="0" smtClean="0"/>
              <a:t>                     </a:t>
            </a:r>
            <a:r>
              <a:rPr lang="en-US" sz="2800" dirty="0"/>
              <a:t>sweeps the voltage VIN linearly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it-IT" sz="2800" dirty="0" smtClean="0"/>
              <a:t>                    .</a:t>
            </a:r>
            <a:r>
              <a:rPr lang="it-IT" sz="2800" dirty="0"/>
              <a:t>DC LIN IIN 50MA −50MA 1MA</a:t>
            </a:r>
          </a:p>
          <a:p>
            <a:pPr marL="0" indent="0">
              <a:buNone/>
            </a:pPr>
            <a:r>
              <a:rPr lang="en-US" sz="2800" dirty="0" smtClean="0"/>
              <a:t>                     </a:t>
            </a:r>
            <a:r>
              <a:rPr lang="en-US" sz="2800" dirty="0"/>
              <a:t>sweeps the current IIN linearly.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9973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706B2"/>
                </a:solidFill>
              </a:rPr>
              <a:t>SPICE - Lab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8991600" cy="5562600"/>
          </a:xfrm>
        </p:spPr>
        <p:txBody>
          <a:bodyPr/>
          <a:lstStyle/>
          <a:p>
            <a:r>
              <a:rPr lang="en-US" dirty="0" smtClean="0"/>
              <a:t>Transient Analysis</a:t>
            </a:r>
          </a:p>
          <a:p>
            <a:endParaRPr lang="en-US" dirty="0" smtClean="0"/>
          </a:p>
          <a:p>
            <a:pPr marL="0" indent="0" algn="just">
              <a:buNone/>
            </a:pPr>
            <a:r>
              <a:rPr lang="en-US" sz="2000" dirty="0" smtClean="0"/>
              <a:t>    The </a:t>
            </a:r>
            <a:r>
              <a:rPr lang="en-US" sz="2000" dirty="0"/>
              <a:t>format for performing a transient response is</a:t>
            </a:r>
          </a:p>
          <a:p>
            <a:pPr marL="0" indent="0" algn="ctr">
              <a:buNone/>
            </a:pPr>
            <a:r>
              <a:rPr lang="en-US" sz="2000" dirty="0"/>
              <a:t>.TRAN TSTEP TSTOP</a:t>
            </a:r>
          </a:p>
          <a:p>
            <a:pPr algn="ctr"/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where </a:t>
            </a: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n-US" sz="2000" dirty="0"/>
              <a:t>TSTEP is the time increment and </a:t>
            </a: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n-US" sz="2000" dirty="0"/>
              <a:t>TSTOP is the final (stop) time</a:t>
            </a:r>
          </a:p>
          <a:p>
            <a:pPr lvl="1" algn="just"/>
            <a:endParaRPr lang="en-US" sz="2000" dirty="0"/>
          </a:p>
          <a:p>
            <a:pPr algn="just"/>
            <a:r>
              <a:rPr lang="en-US" sz="2000" dirty="0"/>
              <a:t>Example: The statement for the transient response from 0 to 400 </a:t>
            </a:r>
            <a:r>
              <a:rPr lang="en-US" sz="2000" dirty="0" err="1"/>
              <a:t>μsec</a:t>
            </a:r>
            <a:r>
              <a:rPr lang="en-US" sz="2000" dirty="0"/>
              <a:t> with a 1-μsec increment is</a:t>
            </a:r>
          </a:p>
          <a:p>
            <a:pPr marL="0" indent="0" algn="ctr">
              <a:buNone/>
            </a:pPr>
            <a:r>
              <a:rPr lang="en-US" sz="2000" dirty="0"/>
              <a:t>.TRAN 1US 400US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1050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706B2"/>
                </a:solidFill>
              </a:rPr>
              <a:t>SPICE - Lab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AC Analysis</a:t>
            </a:r>
          </a:p>
          <a:p>
            <a:pPr marL="0" indent="0">
              <a:buNone/>
            </a:pPr>
            <a:r>
              <a:rPr lang="en-US" dirty="0" smtClean="0"/>
              <a:t>   The </a:t>
            </a:r>
            <a:r>
              <a:rPr lang="en-US" dirty="0"/>
              <a:t>command for performing frequency response takes one of </a:t>
            </a:r>
            <a:r>
              <a:rPr lang="en-US" dirty="0" smtClean="0"/>
              <a:t>   the </a:t>
            </a:r>
            <a:r>
              <a:rPr lang="en-US" dirty="0"/>
              <a:t>general forms.</a:t>
            </a:r>
          </a:p>
          <a:p>
            <a:pPr marL="0" indent="0" algn="ctr">
              <a:buNone/>
            </a:pPr>
            <a:r>
              <a:rPr lang="en-US" dirty="0"/>
              <a:t>.AC LIN NP FSTART FSTOP</a:t>
            </a:r>
          </a:p>
          <a:p>
            <a:pPr marL="0" indent="0" algn="ctr">
              <a:buNone/>
            </a:pPr>
            <a:r>
              <a:rPr lang="en-US" dirty="0"/>
              <a:t>.AC OCT NP FSTART FSTOP</a:t>
            </a:r>
          </a:p>
          <a:p>
            <a:pPr marL="0" indent="0" algn="ctr">
              <a:buNone/>
            </a:pPr>
            <a:r>
              <a:rPr lang="pl-PL" dirty="0"/>
              <a:t>.AC DEC NP FSTART FSTOP</a:t>
            </a:r>
            <a:endParaRPr lang="en-US" dirty="0"/>
          </a:p>
          <a:p>
            <a:pPr algn="just"/>
            <a:r>
              <a:rPr lang="en-US" dirty="0"/>
              <a:t>Where,</a:t>
            </a:r>
            <a:endParaRPr lang="pl-PL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en-US" dirty="0"/>
              <a:t>NP is the number of points in a frequency sweep. 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dirty="0"/>
              <a:t>FSTART is the starting frequency, and 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dirty="0"/>
              <a:t>FSTOP is the ending frequency. 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dirty="0"/>
              <a:t>LIN, OCT, or DEC specifies the type of sweep.</a:t>
            </a:r>
          </a:p>
          <a:p>
            <a:endParaRPr lang="en-US" dirty="0"/>
          </a:p>
          <a:p>
            <a:r>
              <a:rPr lang="en-US" dirty="0"/>
              <a:t>Only one of LIN, OCT, or DEC must be specified in the statement.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1089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2706B2"/>
                </a:solidFill>
              </a:rPr>
              <a:t>SPICE - Lab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8991600" cy="5715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 circuit file that is read by Spice may be divided into </a:t>
            </a:r>
            <a:r>
              <a:rPr lang="en-US" sz="2800" dirty="0" smtClean="0"/>
              <a:t>five parts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(1) the </a:t>
            </a:r>
            <a:r>
              <a:rPr lang="en-US" sz="2800" dirty="0"/>
              <a:t>title, which describes the type of circuit, or </a:t>
            </a:r>
            <a:r>
              <a:rPr lang="en-US" sz="2800" dirty="0" smtClean="0"/>
              <a:t>any comments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(2) The circuit description, which defines the circuit elements and the set of   model Parameters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(3) the analysis description, which defines the type of analysis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(4) the output description, which defines the way the output is to be presented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(5) the end of program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567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2706B2"/>
                </a:solidFill>
              </a:rPr>
              <a:t>SPICE - Lab</a:t>
            </a:r>
            <a:endParaRPr lang="en-IN" dirty="0">
              <a:solidFill>
                <a:srgbClr val="2706B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8991600" cy="5867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SPICE: 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imulation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rogram for </a:t>
            </a:r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ntegrated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ircuit </a:t>
            </a:r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mphasis. 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It is general purpose circuit program that simulates electronic circuits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Various versions of SPICE are: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P Spice (</a:t>
            </a:r>
            <a:r>
              <a:rPr lang="en-US" sz="2400" dirty="0" err="1" smtClean="0"/>
              <a:t>Microsim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OrCAD</a:t>
            </a:r>
            <a:r>
              <a:rPr lang="en-US" sz="2400" dirty="0" smtClean="0"/>
              <a:t> Spice (Cadence)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Spice3f4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T Spice (Tanner)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C00000"/>
                </a:solidFill>
              </a:rPr>
              <a:t>NG Spice</a:t>
            </a:r>
            <a:endParaRPr lang="en-IN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575"/>
            <a:ext cx="8915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2706B2"/>
                </a:solidFill>
              </a:rPr>
              <a:t>SPICE - Lab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685800"/>
            <a:ext cx="8991600" cy="60198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Note the following: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The first line is the title line, and it may contain any type of text.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The last line must be the .END command.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The order of the intervening lines is not important and does not affect the results of the simulation.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If a Spice statement is longer than one line, it can be continued in the next line. A continuation line is identified by a plus sign (+) in the first column of the next line. The continuation lines must follow one another in the proper order.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A comment line may be included anywhere and should be preceded by an asterisk (*).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The number of blanks between items is not significant (except for the title line). Tabs and commas are equivalent to blanks. For example, “ ” and “ ” and “ , ” and “ , ” are all equivalent.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Spice statements or comments can be in either upper- or lowercase letters.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0686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991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2706B2"/>
                </a:solidFill>
              </a:rPr>
              <a:t>SPICE - Lab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762000"/>
            <a:ext cx="8991600" cy="58674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/>
              <a:t>LIST OF EXPRIMENTS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800" dirty="0" smtClean="0"/>
              <a:t>To </a:t>
            </a:r>
            <a:r>
              <a:rPr lang="en-US" sz="2800" dirty="0"/>
              <a:t>study a SPICE program and various commands like ac commands, dc commands, transient commands etc.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800" dirty="0"/>
              <a:t>To write a SPICE Program to plot the V-I characteristics of diode and also to observe the effect of temperature on the V-I characteristics.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800" dirty="0"/>
              <a:t>To write SPICE program to plot the transfer characteristics of various clipper circuit and simulate </a:t>
            </a:r>
            <a:r>
              <a:rPr lang="en-US" sz="2800" dirty="0" smtClean="0"/>
              <a:t>it. To </a:t>
            </a:r>
            <a:r>
              <a:rPr lang="en-US" sz="2800" dirty="0"/>
              <a:t>write SPICE program for positive and negative clamper circuits and to simulate it</a:t>
            </a:r>
            <a:r>
              <a:rPr lang="en-US" sz="28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800" dirty="0" smtClean="0"/>
              <a:t>To write spice program for Half wave rectifier and FWCT rectifier with capacitor filter.</a:t>
            </a:r>
            <a:endParaRPr lang="en-US" sz="2800" dirty="0"/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sz="2800" dirty="0"/>
              <a:t>To write SPICE program to plot the input and output characteristics of BJT in common emitter configuration.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sz="2800" dirty="0"/>
              <a:t>To write a SPICE program for CE amplifier and simulate it.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sz="2800" dirty="0"/>
              <a:t>To write SPICE program to plot the static </a:t>
            </a:r>
            <a:r>
              <a:rPr lang="en-US" sz="2800" dirty="0" smtClean="0"/>
              <a:t>drain </a:t>
            </a:r>
            <a:r>
              <a:rPr lang="en-US" sz="2800" dirty="0"/>
              <a:t>characteristics of MOS transistor.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0178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2706B2"/>
                </a:solidFill>
              </a:rPr>
              <a:t>Exp-2(a): Diode Characteristics</a:t>
            </a:r>
            <a:endParaRPr lang="en-IN" sz="3600" dirty="0">
              <a:solidFill>
                <a:srgbClr val="2706B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990600"/>
            <a:ext cx="90678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</a:t>
            </a:r>
          </a:p>
          <a:p>
            <a:pPr marL="0" indent="0">
              <a:buNone/>
            </a:pPr>
            <a:r>
              <a:rPr lang="en-US" sz="1600" dirty="0" smtClean="0"/>
              <a:t>** </a:t>
            </a:r>
            <a:r>
              <a:rPr lang="en-US" sz="1600" dirty="0"/>
              <a:t>Diode Characteristics***</a:t>
            </a:r>
          </a:p>
          <a:p>
            <a:pPr marL="0" indent="0">
              <a:buNone/>
            </a:pPr>
            <a:r>
              <a:rPr lang="en-US" sz="1600" dirty="0"/>
              <a:t>VDC 1 0 5V</a:t>
            </a:r>
          </a:p>
          <a:p>
            <a:pPr marL="0" indent="0">
              <a:buNone/>
            </a:pPr>
            <a:r>
              <a:rPr lang="en-US" sz="1600" dirty="0"/>
              <a:t>RL 1 2 500</a:t>
            </a:r>
          </a:p>
          <a:p>
            <a:pPr marL="0" indent="0">
              <a:buNone/>
            </a:pPr>
            <a:r>
              <a:rPr lang="en-US" sz="1600" dirty="0"/>
              <a:t>D1 2 0 diode</a:t>
            </a:r>
          </a:p>
          <a:p>
            <a:pPr marL="0" indent="0">
              <a:buNone/>
            </a:pPr>
            <a:r>
              <a:rPr lang="en-US" sz="1600" dirty="0"/>
              <a:t>.MODEL diode D(</a:t>
            </a:r>
            <a:r>
              <a:rPr lang="en-US" sz="1600" dirty="0" err="1"/>
              <a:t>Vj</a:t>
            </a:r>
            <a:r>
              <a:rPr lang="en-US" sz="1600" dirty="0"/>
              <a:t>=.75 </a:t>
            </a:r>
            <a:r>
              <a:rPr lang="en-US" sz="1600" dirty="0" err="1"/>
              <a:t>Cjo</a:t>
            </a:r>
            <a:r>
              <a:rPr lang="en-US" sz="1600" dirty="0"/>
              <a:t>=175p </a:t>
            </a:r>
            <a:r>
              <a:rPr lang="en-US" sz="1600" dirty="0" err="1"/>
              <a:t>Rs</a:t>
            </a:r>
            <a:r>
              <a:rPr lang="en-US" sz="1600" dirty="0"/>
              <a:t>=.25 </a:t>
            </a:r>
            <a:r>
              <a:rPr lang="en-US" sz="1600" dirty="0" err="1"/>
              <a:t>Eg</a:t>
            </a:r>
            <a:r>
              <a:rPr lang="en-US" sz="1600" dirty="0"/>
              <a:t>=1.11 M=.5516 </a:t>
            </a:r>
            <a:r>
              <a:rPr lang="en-US" sz="1600" dirty="0" err="1"/>
              <a:t>Nbv</a:t>
            </a:r>
            <a:r>
              <a:rPr lang="en-US" sz="1600" dirty="0"/>
              <a:t>=1.6989 N=1 </a:t>
            </a:r>
            <a:r>
              <a:rPr lang="en-US" sz="1600" dirty="0" err="1"/>
              <a:t>Bv</a:t>
            </a:r>
            <a:r>
              <a:rPr lang="en-US" sz="1600" dirty="0"/>
              <a:t>=8.1 Fc=.5 </a:t>
            </a:r>
            <a:r>
              <a:rPr lang="en-US" sz="1600" dirty="0" err="1"/>
              <a:t>Ikf</a:t>
            </a:r>
            <a:r>
              <a:rPr lang="en-US" sz="1600" dirty="0"/>
              <a:t>=0 </a:t>
            </a:r>
            <a:r>
              <a:rPr lang="en-US" sz="1600" dirty="0" smtClean="0"/>
              <a:t>+</a:t>
            </a:r>
            <a:r>
              <a:rPr lang="en-US" sz="1600" dirty="0" err="1" smtClean="0"/>
              <a:t>Ibv</a:t>
            </a:r>
            <a:r>
              <a:rPr lang="en-US" sz="1600" dirty="0" smtClean="0"/>
              <a:t>=20.245m </a:t>
            </a:r>
            <a:r>
              <a:rPr lang="en-US" sz="1600" dirty="0"/>
              <a:t>Is=880.5E-18  </a:t>
            </a:r>
            <a:r>
              <a:rPr lang="en-US" sz="1600" dirty="0" err="1"/>
              <a:t>Xti</a:t>
            </a:r>
            <a:r>
              <a:rPr lang="en-US" sz="1600" dirty="0"/>
              <a:t>=3)</a:t>
            </a:r>
          </a:p>
          <a:p>
            <a:pPr marL="0" indent="0">
              <a:buNone/>
            </a:pPr>
            <a:r>
              <a:rPr lang="en-US" sz="1600" dirty="0"/>
              <a:t>.save all @D1[id]</a:t>
            </a:r>
          </a:p>
          <a:p>
            <a:pPr marL="0" indent="0">
              <a:buNone/>
            </a:pPr>
            <a:r>
              <a:rPr lang="en-US" sz="1600" dirty="0"/>
              <a:t>.DC VDC 0 5 0.1</a:t>
            </a:r>
          </a:p>
          <a:p>
            <a:pPr marL="0" indent="0">
              <a:buNone/>
            </a:pPr>
            <a:r>
              <a:rPr lang="en-US" sz="1600" dirty="0"/>
              <a:t>.control</a:t>
            </a:r>
          </a:p>
          <a:p>
            <a:pPr marL="0" indent="0">
              <a:buNone/>
            </a:pPr>
            <a:r>
              <a:rPr lang="en-US" sz="1600" dirty="0"/>
              <a:t>run</a:t>
            </a:r>
          </a:p>
          <a:p>
            <a:pPr marL="0" indent="0">
              <a:buNone/>
            </a:pPr>
            <a:r>
              <a:rPr lang="en-US" sz="1600" dirty="0"/>
              <a:t>plot @D1[id] </a:t>
            </a:r>
            <a:r>
              <a:rPr lang="en-US" sz="1600" dirty="0" err="1"/>
              <a:t>vs</a:t>
            </a:r>
            <a:r>
              <a:rPr lang="en-US" sz="1600" dirty="0"/>
              <a:t> v(2)</a:t>
            </a:r>
          </a:p>
          <a:p>
            <a:pPr marL="0" indent="0">
              <a:buNone/>
            </a:pPr>
            <a:r>
              <a:rPr lang="en-US" sz="1600" dirty="0"/>
              <a:t>plot @D1[id] </a:t>
            </a:r>
            <a:r>
              <a:rPr lang="en-US" sz="1600" dirty="0" err="1"/>
              <a:t>vs</a:t>
            </a:r>
            <a:r>
              <a:rPr lang="en-US" sz="1600" dirty="0"/>
              <a:t> v(1)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.</a:t>
            </a:r>
            <a:r>
              <a:rPr lang="en-US" sz="1600" dirty="0" err="1"/>
              <a:t>endc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.end</a:t>
            </a:r>
            <a:endParaRPr lang="en-IN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27813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109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76200"/>
            <a:ext cx="9067800" cy="68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706B2"/>
                </a:solidFill>
              </a:rPr>
              <a:t>Exp-2(b):Effect of Temperature on </a:t>
            </a:r>
            <a:r>
              <a:rPr lang="en-US" sz="2800" dirty="0">
                <a:solidFill>
                  <a:srgbClr val="2706B2"/>
                </a:solidFill>
              </a:rPr>
              <a:t>Diode Characteristics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762000"/>
            <a:ext cx="8991600" cy="6019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N" dirty="0" smtClean="0"/>
              <a:t>** </a:t>
            </a:r>
            <a:r>
              <a:rPr lang="en-IN" dirty="0"/>
              <a:t>Effect of temp on Diode Characteristics***</a:t>
            </a:r>
          </a:p>
          <a:p>
            <a:pPr marL="0" indent="0">
              <a:buNone/>
            </a:pPr>
            <a:r>
              <a:rPr lang="en-IN" dirty="0"/>
              <a:t>VDC 1 0 DC 5V</a:t>
            </a:r>
          </a:p>
          <a:p>
            <a:pPr marL="0" indent="0">
              <a:buNone/>
            </a:pPr>
            <a:r>
              <a:rPr lang="en-IN" dirty="0"/>
              <a:t>RL 1 2 500</a:t>
            </a:r>
          </a:p>
          <a:p>
            <a:pPr marL="0" indent="0">
              <a:buNone/>
            </a:pPr>
            <a:r>
              <a:rPr lang="en-IN" dirty="0"/>
              <a:t>D1 2 0 diode</a:t>
            </a:r>
          </a:p>
          <a:p>
            <a:pPr marL="0" indent="0">
              <a:buNone/>
            </a:pPr>
            <a:r>
              <a:rPr lang="en-IN" dirty="0"/>
              <a:t>.MODEL diode D(</a:t>
            </a:r>
            <a:r>
              <a:rPr lang="en-IN" dirty="0" err="1"/>
              <a:t>Vj</a:t>
            </a:r>
            <a:r>
              <a:rPr lang="en-IN" dirty="0"/>
              <a:t>=.75 </a:t>
            </a:r>
            <a:r>
              <a:rPr lang="en-IN" dirty="0" err="1"/>
              <a:t>Cjo</a:t>
            </a:r>
            <a:r>
              <a:rPr lang="en-IN" dirty="0"/>
              <a:t>=175p </a:t>
            </a:r>
            <a:r>
              <a:rPr lang="en-IN" dirty="0" err="1"/>
              <a:t>Rs</a:t>
            </a:r>
            <a:r>
              <a:rPr lang="en-IN" dirty="0"/>
              <a:t>=.25 </a:t>
            </a:r>
            <a:r>
              <a:rPr lang="en-IN" dirty="0" err="1"/>
              <a:t>Eg</a:t>
            </a:r>
            <a:r>
              <a:rPr lang="en-IN" dirty="0"/>
              <a:t>=1.11 M=.5516 </a:t>
            </a:r>
            <a:r>
              <a:rPr lang="en-IN" dirty="0" err="1"/>
              <a:t>Nbv</a:t>
            </a:r>
            <a:r>
              <a:rPr lang="en-IN" dirty="0"/>
              <a:t>=1.6989 N=1 </a:t>
            </a:r>
            <a:r>
              <a:rPr lang="en-IN" dirty="0" err="1"/>
              <a:t>Bv</a:t>
            </a:r>
            <a:r>
              <a:rPr lang="en-IN" dirty="0"/>
              <a:t>=8.1 Fc=.5 </a:t>
            </a:r>
            <a:r>
              <a:rPr lang="en-IN" dirty="0" err="1"/>
              <a:t>Ikf</a:t>
            </a:r>
            <a:r>
              <a:rPr lang="en-IN" dirty="0"/>
              <a:t>=0 </a:t>
            </a:r>
            <a:r>
              <a:rPr lang="en-IN" dirty="0" err="1"/>
              <a:t>Ibv</a:t>
            </a:r>
            <a:r>
              <a:rPr lang="en-IN" dirty="0"/>
              <a:t>=20.245m </a:t>
            </a:r>
            <a:r>
              <a:rPr lang="en-IN" dirty="0" smtClean="0"/>
              <a:t>+Is=880.5E-18  </a:t>
            </a:r>
            <a:r>
              <a:rPr lang="en-IN" dirty="0" err="1"/>
              <a:t>Xti</a:t>
            </a:r>
            <a:r>
              <a:rPr lang="en-IN" dirty="0"/>
              <a:t>=3)</a:t>
            </a:r>
          </a:p>
          <a:p>
            <a:pPr marL="0" indent="0">
              <a:buNone/>
            </a:pPr>
            <a:r>
              <a:rPr lang="en-IN" dirty="0"/>
              <a:t>.save all @D1[id]</a:t>
            </a:r>
          </a:p>
          <a:p>
            <a:pPr marL="0" indent="0">
              <a:buNone/>
            </a:pPr>
            <a:r>
              <a:rPr lang="en-IN" dirty="0" smtClean="0"/>
              <a:t>.</a:t>
            </a:r>
            <a:r>
              <a:rPr lang="en-IN" dirty="0"/>
              <a:t>DC VDC 0 5 0.1 TEMP -75 75 25</a:t>
            </a:r>
          </a:p>
          <a:p>
            <a:pPr marL="0" indent="0">
              <a:buNone/>
            </a:pPr>
            <a:r>
              <a:rPr lang="en-IN" dirty="0" smtClean="0"/>
              <a:t>.</a:t>
            </a:r>
            <a:r>
              <a:rPr lang="en-IN" dirty="0"/>
              <a:t>control</a:t>
            </a:r>
          </a:p>
          <a:p>
            <a:pPr marL="0" indent="0">
              <a:buNone/>
            </a:pPr>
            <a:r>
              <a:rPr lang="en-IN" dirty="0"/>
              <a:t>run</a:t>
            </a:r>
          </a:p>
          <a:p>
            <a:pPr marL="0" indent="0">
              <a:buNone/>
            </a:pPr>
            <a:r>
              <a:rPr lang="en-IN" dirty="0" smtClean="0"/>
              <a:t>set </a:t>
            </a:r>
            <a:r>
              <a:rPr lang="en-IN" dirty="0" err="1"/>
              <a:t>hcopydevtype</a:t>
            </a:r>
            <a:r>
              <a:rPr lang="en-IN" dirty="0"/>
              <a:t>=postscript</a:t>
            </a:r>
          </a:p>
          <a:p>
            <a:pPr marL="0" indent="0">
              <a:buNone/>
            </a:pPr>
            <a:r>
              <a:rPr lang="en-IN" dirty="0"/>
              <a:t>set </a:t>
            </a:r>
            <a:r>
              <a:rPr lang="en-IN" dirty="0" err="1"/>
              <a:t>hcopypscolor</a:t>
            </a:r>
            <a:r>
              <a:rPr lang="en-IN" dirty="0"/>
              <a:t>=1</a:t>
            </a:r>
          </a:p>
          <a:p>
            <a:pPr marL="0" indent="0">
              <a:buNone/>
            </a:pPr>
            <a:r>
              <a:rPr lang="en-IN" dirty="0" smtClean="0"/>
              <a:t>set </a:t>
            </a:r>
            <a:r>
              <a:rPr lang="en-IN" dirty="0"/>
              <a:t>color0=white</a:t>
            </a:r>
          </a:p>
          <a:p>
            <a:pPr marL="0" indent="0">
              <a:buNone/>
            </a:pPr>
            <a:r>
              <a:rPr lang="en-IN" dirty="0"/>
              <a:t>set color1=black</a:t>
            </a:r>
          </a:p>
          <a:p>
            <a:pPr marL="0" indent="0">
              <a:buNone/>
            </a:pPr>
            <a:r>
              <a:rPr lang="en-IN" dirty="0"/>
              <a:t>set color2=red</a:t>
            </a:r>
          </a:p>
          <a:p>
            <a:pPr marL="0" indent="0">
              <a:buNone/>
            </a:pPr>
            <a:r>
              <a:rPr lang="en-IN" dirty="0"/>
              <a:t>set color3=blue</a:t>
            </a:r>
          </a:p>
          <a:p>
            <a:pPr marL="0" indent="0">
              <a:buNone/>
            </a:pPr>
            <a:r>
              <a:rPr lang="en-IN" dirty="0"/>
              <a:t>set color4=violet</a:t>
            </a:r>
          </a:p>
          <a:p>
            <a:pPr marL="0" indent="0">
              <a:buNone/>
            </a:pPr>
            <a:r>
              <a:rPr lang="en-IN" dirty="0"/>
              <a:t>set color5=rgb:3/8/0</a:t>
            </a:r>
          </a:p>
          <a:p>
            <a:pPr marL="0" indent="0">
              <a:buNone/>
            </a:pPr>
            <a:r>
              <a:rPr lang="en-IN" dirty="0"/>
              <a:t>set color6=rgb:4/0/0</a:t>
            </a:r>
          </a:p>
          <a:p>
            <a:pPr marL="0" indent="0">
              <a:buNone/>
            </a:pPr>
            <a:r>
              <a:rPr lang="en-IN" dirty="0" smtClean="0"/>
              <a:t>set </a:t>
            </a:r>
            <a:r>
              <a:rPr lang="en-IN" dirty="0" err="1"/>
              <a:t>hcopywidth</a:t>
            </a:r>
            <a:r>
              <a:rPr lang="en-IN" dirty="0"/>
              <a:t>=800</a:t>
            </a:r>
          </a:p>
          <a:p>
            <a:pPr marL="0" indent="0">
              <a:buNone/>
            </a:pPr>
            <a:r>
              <a:rPr lang="en-IN" dirty="0"/>
              <a:t>set </a:t>
            </a:r>
            <a:r>
              <a:rPr lang="en-IN" dirty="0" err="1" smtClean="0"/>
              <a:t>hcopyheight</a:t>
            </a:r>
            <a:r>
              <a:rPr lang="en-IN" dirty="0" smtClean="0"/>
              <a:t>=600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plot </a:t>
            </a:r>
            <a:r>
              <a:rPr lang="en-IN" dirty="0"/>
              <a:t>@D1[id] </a:t>
            </a:r>
            <a:r>
              <a:rPr lang="en-IN" dirty="0" err="1"/>
              <a:t>vs</a:t>
            </a:r>
            <a:r>
              <a:rPr lang="en-IN" dirty="0"/>
              <a:t> v(2)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.</a:t>
            </a:r>
            <a:r>
              <a:rPr lang="en-IN" dirty="0" err="1"/>
              <a:t>endc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.end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90825"/>
            <a:ext cx="3581400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2514600" y="3124200"/>
            <a:ext cx="762000" cy="2667000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00574"/>
            <a:ext cx="195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152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2706B2"/>
                </a:solidFill>
              </a:rPr>
              <a:t>Exp-3(a): Positive Shunt Clipper</a:t>
            </a:r>
            <a:endParaRPr lang="en-IN" sz="3600" dirty="0">
              <a:solidFill>
                <a:srgbClr val="2706B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90678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200" dirty="0"/>
              <a:t>*** </a:t>
            </a:r>
            <a:r>
              <a:rPr lang="en-IN" sz="2200" dirty="0" smtClean="0"/>
              <a:t>Positive </a:t>
            </a:r>
            <a:r>
              <a:rPr lang="en-IN" sz="2200" dirty="0"/>
              <a:t>shunt clipper***</a:t>
            </a:r>
          </a:p>
          <a:p>
            <a:pPr marL="0" indent="0">
              <a:buNone/>
            </a:pPr>
            <a:r>
              <a:rPr lang="en-IN" sz="2200" dirty="0"/>
              <a:t>V1 1 0 SIN(0 5V 1K 0 0 0)</a:t>
            </a:r>
          </a:p>
          <a:p>
            <a:pPr marL="0" indent="0">
              <a:buNone/>
            </a:pPr>
            <a:r>
              <a:rPr lang="en-IN" sz="2200" dirty="0"/>
              <a:t>R1 1 2 500</a:t>
            </a:r>
          </a:p>
          <a:p>
            <a:pPr marL="0" indent="0">
              <a:buNone/>
            </a:pPr>
            <a:r>
              <a:rPr lang="en-IN" sz="2200" dirty="0"/>
              <a:t>D1 2 0 diode</a:t>
            </a:r>
          </a:p>
          <a:p>
            <a:pPr marL="0" indent="0">
              <a:buNone/>
            </a:pPr>
            <a:r>
              <a:rPr lang="en-IN" sz="2200" dirty="0"/>
              <a:t>.MODEL diode D(</a:t>
            </a:r>
            <a:r>
              <a:rPr lang="en-IN" sz="2200" dirty="0" err="1"/>
              <a:t>Vj</a:t>
            </a:r>
            <a:r>
              <a:rPr lang="en-IN" sz="2200" dirty="0"/>
              <a:t>=.75 </a:t>
            </a:r>
            <a:r>
              <a:rPr lang="en-IN" sz="2200" dirty="0" err="1"/>
              <a:t>Cjo</a:t>
            </a:r>
            <a:r>
              <a:rPr lang="en-IN" sz="2200" dirty="0"/>
              <a:t>=175p </a:t>
            </a:r>
            <a:r>
              <a:rPr lang="en-IN" sz="2200" dirty="0" err="1"/>
              <a:t>Rs</a:t>
            </a:r>
            <a:r>
              <a:rPr lang="en-IN" sz="2200" dirty="0"/>
              <a:t>=.25 </a:t>
            </a:r>
            <a:r>
              <a:rPr lang="en-IN" sz="2200" dirty="0" err="1"/>
              <a:t>Eg</a:t>
            </a:r>
            <a:r>
              <a:rPr lang="en-IN" sz="2200" dirty="0"/>
              <a:t>=1.11 M=.5516 </a:t>
            </a:r>
            <a:r>
              <a:rPr lang="en-IN" sz="2200" dirty="0" smtClean="0"/>
              <a:t>+</a:t>
            </a:r>
            <a:r>
              <a:rPr lang="en-IN" sz="2200" dirty="0" err="1" smtClean="0"/>
              <a:t>Nbv</a:t>
            </a:r>
            <a:r>
              <a:rPr lang="en-IN" sz="2200" dirty="0" smtClean="0"/>
              <a:t>=1.6989 </a:t>
            </a:r>
            <a:r>
              <a:rPr lang="en-IN" sz="2200" dirty="0"/>
              <a:t>N=1 </a:t>
            </a:r>
            <a:r>
              <a:rPr lang="en-IN" sz="2200" dirty="0" err="1"/>
              <a:t>Bv</a:t>
            </a:r>
            <a:r>
              <a:rPr lang="en-IN" sz="2200" dirty="0"/>
              <a:t>=8.1 Fc=.5 </a:t>
            </a:r>
            <a:r>
              <a:rPr lang="en-IN" sz="2200" dirty="0" err="1"/>
              <a:t>Ikf</a:t>
            </a:r>
            <a:r>
              <a:rPr lang="en-IN" sz="2200" dirty="0"/>
              <a:t>=0 </a:t>
            </a:r>
            <a:r>
              <a:rPr lang="en-IN" sz="2200" dirty="0" err="1"/>
              <a:t>Ibv</a:t>
            </a:r>
            <a:r>
              <a:rPr lang="en-IN" sz="2200" dirty="0"/>
              <a:t>=20.245m </a:t>
            </a:r>
            <a:r>
              <a:rPr lang="en-IN" sz="2200" dirty="0" smtClean="0"/>
              <a:t>Is=880.5E-+18  </a:t>
            </a:r>
            <a:r>
              <a:rPr lang="en-IN" sz="2200" dirty="0" err="1"/>
              <a:t>Xti</a:t>
            </a:r>
            <a:r>
              <a:rPr lang="en-IN" sz="2200" dirty="0"/>
              <a:t>=3)</a:t>
            </a:r>
          </a:p>
          <a:p>
            <a:pPr marL="0" indent="0">
              <a:buNone/>
            </a:pPr>
            <a:r>
              <a:rPr lang="en-IN" sz="2200" dirty="0"/>
              <a:t>.</a:t>
            </a:r>
            <a:r>
              <a:rPr lang="en-IN" sz="2200" dirty="0" err="1"/>
              <a:t>tran</a:t>
            </a:r>
            <a:r>
              <a:rPr lang="en-IN" sz="2200" dirty="0"/>
              <a:t> 0.01m 10m</a:t>
            </a:r>
          </a:p>
          <a:p>
            <a:pPr marL="0" indent="0">
              <a:buNone/>
            </a:pPr>
            <a:r>
              <a:rPr lang="en-IN" sz="2200" dirty="0"/>
              <a:t>.control</a:t>
            </a:r>
          </a:p>
          <a:p>
            <a:pPr marL="0" indent="0">
              <a:buNone/>
            </a:pPr>
            <a:r>
              <a:rPr lang="en-IN" sz="2200" dirty="0"/>
              <a:t>run</a:t>
            </a:r>
          </a:p>
          <a:p>
            <a:pPr marL="0" indent="0">
              <a:buNone/>
            </a:pPr>
            <a:r>
              <a:rPr lang="en-IN" sz="2200" dirty="0"/>
              <a:t>plot v(1) </a:t>
            </a:r>
          </a:p>
          <a:p>
            <a:pPr marL="0" indent="0">
              <a:buNone/>
            </a:pPr>
            <a:r>
              <a:rPr lang="en-IN" sz="2200" dirty="0"/>
              <a:t>plot v(2)</a:t>
            </a:r>
          </a:p>
          <a:p>
            <a:pPr marL="0" indent="0">
              <a:buNone/>
            </a:pPr>
            <a:r>
              <a:rPr lang="en-IN" sz="2200" dirty="0" smtClean="0"/>
              <a:t>.</a:t>
            </a:r>
            <a:r>
              <a:rPr lang="en-IN" sz="2200" dirty="0" err="1"/>
              <a:t>endc</a:t>
            </a:r>
            <a:endParaRPr lang="en-IN" sz="2200" dirty="0"/>
          </a:p>
          <a:p>
            <a:pPr marL="0" indent="0">
              <a:buNone/>
            </a:pPr>
            <a:r>
              <a:rPr lang="en-IN" sz="2200" dirty="0"/>
              <a:t>.end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4384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3124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449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2706B2"/>
                </a:solidFill>
              </a:rPr>
              <a:t>Exp-3(b): Positive Biased Shunt Clipper</a:t>
            </a:r>
            <a:endParaRPr lang="en-IN" dirty="0">
              <a:solidFill>
                <a:srgbClr val="2706B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8991600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*** </a:t>
            </a:r>
            <a:r>
              <a:rPr lang="en-IN" dirty="0" smtClean="0"/>
              <a:t>Positive </a:t>
            </a:r>
            <a:r>
              <a:rPr lang="en-IN" dirty="0"/>
              <a:t>biased shunt clipper***</a:t>
            </a:r>
          </a:p>
          <a:p>
            <a:pPr marL="0" indent="0">
              <a:buNone/>
            </a:pPr>
            <a:r>
              <a:rPr lang="en-IN" dirty="0"/>
              <a:t>V1 1 0 SIN(0 5V 1K 0 0 0)</a:t>
            </a:r>
          </a:p>
          <a:p>
            <a:pPr marL="0" indent="0">
              <a:buNone/>
            </a:pPr>
            <a:r>
              <a:rPr lang="en-IN" dirty="0"/>
              <a:t>R1 1 2 500</a:t>
            </a:r>
          </a:p>
          <a:p>
            <a:pPr marL="0" indent="0">
              <a:buNone/>
            </a:pPr>
            <a:r>
              <a:rPr lang="en-IN" dirty="0"/>
              <a:t>V2 2 3 dc 2V</a:t>
            </a:r>
          </a:p>
          <a:p>
            <a:pPr marL="0" indent="0">
              <a:buNone/>
            </a:pPr>
            <a:r>
              <a:rPr lang="en-IN" dirty="0"/>
              <a:t>D1 3 0 diode</a:t>
            </a:r>
          </a:p>
          <a:p>
            <a:pPr marL="0" indent="0">
              <a:buNone/>
            </a:pPr>
            <a:r>
              <a:rPr lang="en-IN" dirty="0"/>
              <a:t>.MODEL diode D(</a:t>
            </a:r>
            <a:r>
              <a:rPr lang="en-IN" dirty="0" err="1"/>
              <a:t>Vj</a:t>
            </a:r>
            <a:r>
              <a:rPr lang="en-IN" dirty="0"/>
              <a:t>=.75 </a:t>
            </a:r>
            <a:r>
              <a:rPr lang="en-IN" dirty="0" err="1"/>
              <a:t>Cjo</a:t>
            </a:r>
            <a:r>
              <a:rPr lang="en-IN" dirty="0"/>
              <a:t>=175p </a:t>
            </a:r>
            <a:r>
              <a:rPr lang="en-IN" dirty="0" err="1"/>
              <a:t>Rs</a:t>
            </a:r>
            <a:r>
              <a:rPr lang="en-IN" dirty="0"/>
              <a:t>=.25 </a:t>
            </a:r>
            <a:r>
              <a:rPr lang="en-IN" dirty="0" err="1"/>
              <a:t>Eg</a:t>
            </a:r>
            <a:r>
              <a:rPr lang="en-IN" dirty="0"/>
              <a:t>=1.11 M=.5516 </a:t>
            </a:r>
            <a:r>
              <a:rPr lang="en-IN" dirty="0" err="1"/>
              <a:t>Nbv</a:t>
            </a:r>
            <a:r>
              <a:rPr lang="en-IN" dirty="0"/>
              <a:t>=1.6989 N=1 </a:t>
            </a:r>
            <a:r>
              <a:rPr lang="en-IN" dirty="0" err="1"/>
              <a:t>Bv</a:t>
            </a:r>
            <a:r>
              <a:rPr lang="en-IN" dirty="0"/>
              <a:t>=8.1 Fc=.5 </a:t>
            </a:r>
            <a:r>
              <a:rPr lang="en-IN" dirty="0" err="1"/>
              <a:t>Ikf</a:t>
            </a:r>
            <a:r>
              <a:rPr lang="en-IN" dirty="0"/>
              <a:t>=0 </a:t>
            </a:r>
            <a:r>
              <a:rPr lang="en-IN" dirty="0" err="1"/>
              <a:t>Ibv</a:t>
            </a:r>
            <a:r>
              <a:rPr lang="en-IN" dirty="0"/>
              <a:t>=20.245m Is=880.5E-18  </a:t>
            </a:r>
            <a:r>
              <a:rPr lang="en-IN" dirty="0" err="1"/>
              <a:t>Xti</a:t>
            </a:r>
            <a:r>
              <a:rPr lang="en-IN" dirty="0"/>
              <a:t>=3)</a:t>
            </a:r>
          </a:p>
          <a:p>
            <a:pPr marL="0" indent="0">
              <a:buNone/>
            </a:pPr>
            <a:r>
              <a:rPr lang="en-IN" dirty="0"/>
              <a:t>.</a:t>
            </a:r>
            <a:r>
              <a:rPr lang="en-IN" dirty="0" err="1"/>
              <a:t>tran</a:t>
            </a:r>
            <a:r>
              <a:rPr lang="en-IN" dirty="0"/>
              <a:t> 0.01m 10m</a:t>
            </a:r>
          </a:p>
          <a:p>
            <a:pPr marL="0" indent="0">
              <a:buNone/>
            </a:pPr>
            <a:r>
              <a:rPr lang="en-IN" dirty="0"/>
              <a:t>.control</a:t>
            </a:r>
          </a:p>
          <a:p>
            <a:pPr marL="0" indent="0">
              <a:buNone/>
            </a:pPr>
            <a:r>
              <a:rPr lang="en-IN" dirty="0"/>
              <a:t>run</a:t>
            </a:r>
          </a:p>
          <a:p>
            <a:pPr marL="0" indent="0">
              <a:buNone/>
            </a:pPr>
            <a:r>
              <a:rPr lang="en-IN" dirty="0"/>
              <a:t>plot v(1) </a:t>
            </a:r>
          </a:p>
          <a:p>
            <a:pPr marL="0" indent="0">
              <a:buNone/>
            </a:pPr>
            <a:r>
              <a:rPr lang="en-IN" dirty="0"/>
              <a:t>plot v(2)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.</a:t>
            </a:r>
            <a:r>
              <a:rPr lang="en-IN" dirty="0" err="1"/>
              <a:t>endc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.end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24765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33787"/>
            <a:ext cx="35147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283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2706B2"/>
                </a:solidFill>
              </a:rPr>
              <a:t>Exp-3(c): Double Shunt Clipper</a:t>
            </a:r>
            <a:endParaRPr lang="en-IN" dirty="0">
              <a:solidFill>
                <a:srgbClr val="2706B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685800"/>
            <a:ext cx="9067800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2400" dirty="0"/>
              <a:t>*** D</a:t>
            </a:r>
            <a:r>
              <a:rPr lang="en-IN" sz="2400" dirty="0" smtClean="0"/>
              <a:t>ouble </a:t>
            </a:r>
            <a:r>
              <a:rPr lang="en-IN" sz="2400" dirty="0"/>
              <a:t>shunt clipper***</a:t>
            </a:r>
          </a:p>
          <a:p>
            <a:pPr marL="0" indent="0">
              <a:buNone/>
            </a:pPr>
            <a:r>
              <a:rPr lang="en-IN" sz="2400" dirty="0"/>
              <a:t>V1 1 0 SIN(0 5V 1K 0 0 0)</a:t>
            </a:r>
          </a:p>
          <a:p>
            <a:pPr marL="0" indent="0">
              <a:buNone/>
            </a:pPr>
            <a:r>
              <a:rPr lang="en-IN" sz="2400" dirty="0"/>
              <a:t>R1 1 2 500</a:t>
            </a:r>
          </a:p>
          <a:p>
            <a:pPr marL="0" indent="0">
              <a:buNone/>
            </a:pPr>
            <a:r>
              <a:rPr lang="en-IN" sz="2400" dirty="0"/>
              <a:t>D1 2 0 diode</a:t>
            </a:r>
          </a:p>
          <a:p>
            <a:pPr marL="0" indent="0">
              <a:buNone/>
            </a:pPr>
            <a:r>
              <a:rPr lang="en-IN" sz="2400" dirty="0"/>
              <a:t>D2 0 2 diode</a:t>
            </a:r>
          </a:p>
          <a:p>
            <a:endParaRPr lang="en-IN" sz="2400" dirty="0"/>
          </a:p>
          <a:p>
            <a:pPr marL="0" indent="0">
              <a:buNone/>
            </a:pPr>
            <a:r>
              <a:rPr lang="en-IN" sz="2400" dirty="0"/>
              <a:t>.MODEL diode D(</a:t>
            </a:r>
            <a:r>
              <a:rPr lang="en-IN" sz="2400" dirty="0" err="1"/>
              <a:t>Vj</a:t>
            </a:r>
            <a:r>
              <a:rPr lang="en-IN" sz="2400" dirty="0"/>
              <a:t>=.75 </a:t>
            </a:r>
            <a:r>
              <a:rPr lang="en-IN" sz="2400" dirty="0" err="1"/>
              <a:t>Cjo</a:t>
            </a:r>
            <a:r>
              <a:rPr lang="en-IN" sz="2400" dirty="0"/>
              <a:t>=175p </a:t>
            </a:r>
            <a:r>
              <a:rPr lang="en-IN" sz="2400" dirty="0" err="1"/>
              <a:t>Rs</a:t>
            </a:r>
            <a:r>
              <a:rPr lang="en-IN" sz="2400" dirty="0"/>
              <a:t>=.25 </a:t>
            </a:r>
            <a:r>
              <a:rPr lang="en-IN" sz="2400" dirty="0" err="1"/>
              <a:t>Eg</a:t>
            </a:r>
            <a:r>
              <a:rPr lang="en-IN" sz="2400" dirty="0"/>
              <a:t>=1.11 M=.5516 </a:t>
            </a:r>
            <a:r>
              <a:rPr lang="en-IN" sz="2400" dirty="0" smtClean="0"/>
              <a:t>+</a:t>
            </a:r>
            <a:r>
              <a:rPr lang="en-IN" sz="2400" dirty="0" err="1" smtClean="0"/>
              <a:t>Nbv</a:t>
            </a:r>
            <a:r>
              <a:rPr lang="en-IN" sz="2400" dirty="0" smtClean="0"/>
              <a:t>=1.6989 </a:t>
            </a:r>
            <a:r>
              <a:rPr lang="en-IN" sz="2400" dirty="0"/>
              <a:t>N=1 </a:t>
            </a:r>
            <a:r>
              <a:rPr lang="en-IN" sz="2400" dirty="0" err="1"/>
              <a:t>Bv</a:t>
            </a:r>
            <a:r>
              <a:rPr lang="en-IN" sz="2400" dirty="0"/>
              <a:t>=8.1 Fc=.5 </a:t>
            </a:r>
            <a:r>
              <a:rPr lang="en-IN" sz="2400" dirty="0" err="1"/>
              <a:t>Ikf</a:t>
            </a:r>
            <a:r>
              <a:rPr lang="en-IN" sz="2400" dirty="0"/>
              <a:t>=0 </a:t>
            </a:r>
            <a:r>
              <a:rPr lang="en-IN" sz="2400" dirty="0" err="1"/>
              <a:t>Ibv</a:t>
            </a:r>
            <a:r>
              <a:rPr lang="en-IN" sz="2400" dirty="0"/>
              <a:t>=20.245m Is=880.5E-18  </a:t>
            </a:r>
            <a:r>
              <a:rPr lang="en-IN" sz="2400" dirty="0" smtClean="0"/>
              <a:t>+</a:t>
            </a:r>
            <a:r>
              <a:rPr lang="en-IN" sz="2400" dirty="0" err="1" smtClean="0"/>
              <a:t>Xti</a:t>
            </a:r>
            <a:r>
              <a:rPr lang="en-IN" sz="2400" dirty="0" smtClean="0"/>
              <a:t>=3</a:t>
            </a:r>
            <a:r>
              <a:rPr lang="en-IN" sz="2400" dirty="0"/>
              <a:t>)</a:t>
            </a:r>
          </a:p>
          <a:p>
            <a:pPr marL="0" indent="0">
              <a:buNone/>
            </a:pPr>
            <a:r>
              <a:rPr lang="en-IN" sz="2400" dirty="0"/>
              <a:t>.</a:t>
            </a:r>
            <a:r>
              <a:rPr lang="en-IN" sz="2400" dirty="0" err="1"/>
              <a:t>tran</a:t>
            </a:r>
            <a:r>
              <a:rPr lang="en-IN" sz="2400" dirty="0"/>
              <a:t> 0.01m 10m</a:t>
            </a:r>
          </a:p>
          <a:p>
            <a:pPr marL="0" indent="0">
              <a:buNone/>
            </a:pPr>
            <a:r>
              <a:rPr lang="en-IN" sz="2400" dirty="0"/>
              <a:t>.control</a:t>
            </a:r>
          </a:p>
          <a:p>
            <a:pPr marL="0" indent="0">
              <a:buNone/>
            </a:pPr>
            <a:r>
              <a:rPr lang="en-IN" sz="2400" dirty="0"/>
              <a:t>run</a:t>
            </a:r>
          </a:p>
          <a:p>
            <a:pPr marL="0" indent="0">
              <a:buNone/>
            </a:pPr>
            <a:r>
              <a:rPr lang="en-IN" sz="2400" dirty="0"/>
              <a:t>plot v(1) </a:t>
            </a:r>
          </a:p>
          <a:p>
            <a:pPr marL="0" indent="0">
              <a:buNone/>
            </a:pPr>
            <a:r>
              <a:rPr lang="en-IN" sz="2400" dirty="0"/>
              <a:t>plot v(2)</a:t>
            </a:r>
          </a:p>
          <a:p>
            <a:endParaRPr lang="en-IN" sz="2400" dirty="0"/>
          </a:p>
          <a:p>
            <a:pPr marL="0" indent="0">
              <a:buNone/>
            </a:pPr>
            <a:r>
              <a:rPr lang="en-IN" sz="2400" dirty="0"/>
              <a:t>.</a:t>
            </a:r>
            <a:r>
              <a:rPr lang="en-IN" sz="2400" dirty="0" err="1"/>
              <a:t>endc</a:t>
            </a:r>
            <a:endParaRPr lang="en-IN" sz="2400" dirty="0"/>
          </a:p>
          <a:p>
            <a:pPr marL="0" indent="0">
              <a:buNone/>
            </a:pPr>
            <a:r>
              <a:rPr lang="en-IN" sz="2400" dirty="0"/>
              <a:t>.end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27051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3324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614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2706B2"/>
                </a:solidFill>
              </a:rPr>
              <a:t>Exp-4(a): Half Wave Rectifier</a:t>
            </a:r>
            <a:endParaRPr lang="en-IN" sz="3600" dirty="0">
              <a:solidFill>
                <a:srgbClr val="2706B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8991600" cy="5791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IN" sz="2400" dirty="0"/>
              <a:t>**Half-Wave Rectifier Circuit**</a:t>
            </a:r>
          </a:p>
          <a:p>
            <a:pPr marL="0" indent="0">
              <a:buNone/>
            </a:pPr>
            <a:r>
              <a:rPr lang="en-IN" sz="2400" dirty="0"/>
              <a:t>* ac line voltage</a:t>
            </a:r>
          </a:p>
          <a:p>
            <a:endParaRPr lang="en-IN" sz="2400" dirty="0"/>
          </a:p>
          <a:p>
            <a:pPr marL="0" indent="0">
              <a:buNone/>
            </a:pPr>
            <a:r>
              <a:rPr lang="en-IN" sz="2400" dirty="0"/>
              <a:t>Vac 5 0 sin (0 169V 60Hz)</a:t>
            </a:r>
          </a:p>
          <a:p>
            <a:pPr marL="0" indent="0">
              <a:buNone/>
            </a:pPr>
            <a:r>
              <a:rPr lang="en-IN" sz="2400" dirty="0" err="1"/>
              <a:t>Rs</a:t>
            </a:r>
            <a:r>
              <a:rPr lang="en-IN" sz="2400" dirty="0"/>
              <a:t> 5 1 0.5</a:t>
            </a:r>
          </a:p>
          <a:p>
            <a:pPr marL="0" indent="0">
              <a:buNone/>
            </a:pPr>
            <a:r>
              <a:rPr lang="en-IN" sz="2400" dirty="0"/>
              <a:t>* transformer section</a:t>
            </a:r>
          </a:p>
          <a:p>
            <a:pPr marL="0" indent="0">
              <a:buNone/>
            </a:pPr>
            <a:r>
              <a:rPr lang="en-IN" sz="2400" dirty="0" err="1"/>
              <a:t>Lp</a:t>
            </a:r>
            <a:r>
              <a:rPr lang="en-IN" sz="2400" dirty="0"/>
              <a:t> 1 0 10mH</a:t>
            </a:r>
          </a:p>
          <a:p>
            <a:pPr marL="0" indent="0">
              <a:buNone/>
            </a:pPr>
            <a:r>
              <a:rPr lang="en-IN" sz="2400" dirty="0" err="1"/>
              <a:t>Ls</a:t>
            </a:r>
            <a:r>
              <a:rPr lang="en-IN" sz="2400" dirty="0"/>
              <a:t> 2 4 51uH</a:t>
            </a:r>
          </a:p>
          <a:p>
            <a:pPr marL="0" indent="0">
              <a:buNone/>
            </a:pPr>
            <a:r>
              <a:rPr lang="en-IN" sz="2400" dirty="0" err="1"/>
              <a:t>Kxfrmr</a:t>
            </a:r>
            <a:r>
              <a:rPr lang="en-IN" sz="2400" dirty="0"/>
              <a:t> </a:t>
            </a:r>
            <a:r>
              <a:rPr lang="en-IN" sz="2400" dirty="0" err="1"/>
              <a:t>Lp</a:t>
            </a:r>
            <a:r>
              <a:rPr lang="en-IN" sz="2400" dirty="0"/>
              <a:t> </a:t>
            </a:r>
            <a:r>
              <a:rPr lang="en-IN" sz="2400" dirty="0" err="1"/>
              <a:t>Ls</a:t>
            </a:r>
            <a:r>
              <a:rPr lang="en-IN" sz="2400" dirty="0"/>
              <a:t> 0.999</a:t>
            </a:r>
          </a:p>
          <a:p>
            <a:pPr marL="0" indent="0">
              <a:buNone/>
            </a:pPr>
            <a:r>
              <a:rPr lang="en-IN" sz="2400" dirty="0"/>
              <a:t>* isolation resistor (allows secondary side to pseudo-float)</a:t>
            </a:r>
          </a:p>
          <a:p>
            <a:pPr marL="0" indent="0">
              <a:buNone/>
            </a:pPr>
            <a:r>
              <a:rPr lang="en-IN" sz="2400" dirty="0" err="1"/>
              <a:t>Risolation</a:t>
            </a:r>
            <a:r>
              <a:rPr lang="en-IN" sz="2400" dirty="0"/>
              <a:t> 4 0 100Meg</a:t>
            </a:r>
          </a:p>
          <a:p>
            <a:pPr marL="0" indent="0">
              <a:buNone/>
            </a:pPr>
            <a:r>
              <a:rPr lang="en-IN" sz="2400" dirty="0"/>
              <a:t>* diode current monitor</a:t>
            </a:r>
          </a:p>
          <a:p>
            <a:pPr marL="0" indent="0">
              <a:buNone/>
            </a:pPr>
            <a:r>
              <a:rPr lang="en-IN" sz="2400" dirty="0"/>
              <a:t>VD1 2 6 0</a:t>
            </a:r>
          </a:p>
          <a:p>
            <a:pPr marL="0" indent="0">
              <a:buNone/>
            </a:pPr>
            <a:r>
              <a:rPr lang="en-IN" sz="2400" dirty="0"/>
              <a:t>* rectifier circuit</a:t>
            </a:r>
          </a:p>
          <a:p>
            <a:pPr marL="0" indent="0">
              <a:buNone/>
            </a:pPr>
            <a:r>
              <a:rPr lang="en-IN" sz="2400" dirty="0"/>
              <a:t>D1 6 3 D1N4148</a:t>
            </a:r>
          </a:p>
          <a:p>
            <a:pPr marL="0" indent="0">
              <a:buNone/>
            </a:pPr>
            <a:r>
              <a:rPr lang="en-IN" sz="2400" dirty="0" err="1"/>
              <a:t>Rload</a:t>
            </a:r>
            <a:r>
              <a:rPr lang="en-IN" sz="2400" dirty="0"/>
              <a:t> 3 4 1kOhm</a:t>
            </a:r>
          </a:p>
          <a:p>
            <a:pPr marL="0" indent="0">
              <a:buNone/>
            </a:pPr>
            <a:r>
              <a:rPr lang="en-IN" sz="2400" dirty="0"/>
              <a:t>.model D1N4148 D (Is=0.1pA </a:t>
            </a:r>
            <a:r>
              <a:rPr lang="en-IN" sz="2400" dirty="0" err="1"/>
              <a:t>Rs</a:t>
            </a:r>
            <a:r>
              <a:rPr lang="en-IN" sz="2400" dirty="0"/>
              <a:t>=16 CJO=2p </a:t>
            </a:r>
            <a:r>
              <a:rPr lang="en-IN" sz="2400" dirty="0" err="1"/>
              <a:t>Tt</a:t>
            </a:r>
            <a:r>
              <a:rPr lang="en-IN" sz="2400" dirty="0"/>
              <a:t>=12n </a:t>
            </a:r>
            <a:r>
              <a:rPr lang="en-IN" sz="2400" dirty="0" err="1"/>
              <a:t>Bv</a:t>
            </a:r>
            <a:r>
              <a:rPr lang="en-IN" sz="2400" dirty="0"/>
              <a:t>=100 </a:t>
            </a:r>
            <a:r>
              <a:rPr lang="en-IN" sz="2400" dirty="0" err="1"/>
              <a:t>Ibv</a:t>
            </a:r>
            <a:r>
              <a:rPr lang="en-IN" sz="2400" dirty="0"/>
              <a:t>=0.1p)</a:t>
            </a:r>
          </a:p>
          <a:p>
            <a:pPr marL="0" indent="0">
              <a:buNone/>
            </a:pPr>
            <a:r>
              <a:rPr lang="en-IN" sz="2400" dirty="0"/>
              <a:t>.TRAN 0.5ms 100ms </a:t>
            </a:r>
          </a:p>
          <a:p>
            <a:pPr marL="0" indent="0">
              <a:buNone/>
            </a:pPr>
            <a:r>
              <a:rPr lang="en-IN" sz="2400" dirty="0"/>
              <a:t>.control</a:t>
            </a:r>
          </a:p>
          <a:p>
            <a:pPr marL="0" indent="0">
              <a:buNone/>
            </a:pPr>
            <a:r>
              <a:rPr lang="en-IN" sz="2400" dirty="0"/>
              <a:t>run</a:t>
            </a:r>
          </a:p>
          <a:p>
            <a:pPr marL="0" indent="0">
              <a:buNone/>
            </a:pPr>
            <a:r>
              <a:rPr lang="en-IN" sz="2400" dirty="0"/>
              <a:t>plot V(3,4)</a:t>
            </a:r>
          </a:p>
          <a:p>
            <a:pPr marL="0" indent="0">
              <a:buNone/>
            </a:pPr>
            <a:r>
              <a:rPr lang="en-IN" sz="2400" dirty="0"/>
              <a:t>plot V(2,4)</a:t>
            </a:r>
          </a:p>
          <a:p>
            <a:pPr marL="0" indent="0">
              <a:buNone/>
            </a:pPr>
            <a:r>
              <a:rPr lang="en-IN" sz="2400" dirty="0"/>
              <a:t>plot V(1)</a:t>
            </a:r>
          </a:p>
          <a:p>
            <a:pPr marL="0" indent="0">
              <a:buNone/>
            </a:pPr>
            <a:r>
              <a:rPr lang="en-IN" sz="2400" dirty="0"/>
              <a:t>*plot V(6,3)</a:t>
            </a:r>
          </a:p>
          <a:p>
            <a:pPr marL="0" indent="0">
              <a:buNone/>
            </a:pPr>
            <a:r>
              <a:rPr lang="en-IN" sz="2400" dirty="0"/>
              <a:t>.</a:t>
            </a:r>
            <a:r>
              <a:rPr lang="en-IN" sz="2400" dirty="0" err="1"/>
              <a:t>endc</a:t>
            </a:r>
            <a:endParaRPr lang="en-IN" sz="2400" dirty="0"/>
          </a:p>
          <a:p>
            <a:pPr marL="0" indent="0">
              <a:buNone/>
            </a:pPr>
            <a:r>
              <a:rPr lang="en-IN" sz="2400" dirty="0"/>
              <a:t>.end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733800"/>
            <a:ext cx="28194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838200"/>
            <a:ext cx="5095874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733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"/>
            <a:ext cx="90678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2706B2"/>
                </a:solidFill>
              </a:rPr>
              <a:t>Exp-4(b): Full </a:t>
            </a:r>
            <a:r>
              <a:rPr lang="en-US" sz="2800" dirty="0">
                <a:solidFill>
                  <a:srgbClr val="2706B2"/>
                </a:solidFill>
              </a:rPr>
              <a:t>Wave </a:t>
            </a:r>
            <a:r>
              <a:rPr lang="en-US" sz="2800" dirty="0" smtClean="0">
                <a:solidFill>
                  <a:srgbClr val="2706B2"/>
                </a:solidFill>
              </a:rPr>
              <a:t>Center Tap Rectifier with Capacitor Filter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8991600" cy="5867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IN" dirty="0"/>
              <a:t>***Full-Wave </a:t>
            </a:r>
            <a:r>
              <a:rPr lang="en-IN" dirty="0" err="1"/>
              <a:t>Center</a:t>
            </a:r>
            <a:r>
              <a:rPr lang="en-IN" dirty="0"/>
              <a:t> Tap Rectifier Circuit***</a:t>
            </a:r>
          </a:p>
          <a:p>
            <a:pPr marL="0" indent="0">
              <a:buNone/>
            </a:pPr>
            <a:r>
              <a:rPr lang="en-IN" dirty="0"/>
              <a:t>* ac line voltage</a:t>
            </a:r>
          </a:p>
          <a:p>
            <a:pPr marL="0" indent="0">
              <a:buNone/>
            </a:pPr>
            <a:r>
              <a:rPr lang="en-IN" dirty="0"/>
              <a:t>Vac 1 0 sin(0 169V 60Hz)</a:t>
            </a:r>
          </a:p>
          <a:p>
            <a:pPr marL="0" indent="0">
              <a:buNone/>
            </a:pPr>
            <a:r>
              <a:rPr lang="en-IN" dirty="0" err="1"/>
              <a:t>Rs</a:t>
            </a:r>
            <a:r>
              <a:rPr lang="en-IN" dirty="0"/>
              <a:t> 1 2 0.5</a:t>
            </a:r>
          </a:p>
          <a:p>
            <a:pPr marL="0" indent="0">
              <a:buNone/>
            </a:pPr>
            <a:r>
              <a:rPr lang="en-IN" dirty="0"/>
              <a:t>* transformer section with </a:t>
            </a:r>
            <a:r>
              <a:rPr lang="en-IN" dirty="0" err="1"/>
              <a:t>center</a:t>
            </a:r>
            <a:r>
              <a:rPr lang="en-IN" dirty="0"/>
              <a:t>-tap</a:t>
            </a:r>
          </a:p>
          <a:p>
            <a:pPr marL="0" indent="0">
              <a:buNone/>
            </a:pPr>
            <a:r>
              <a:rPr lang="en-IN" dirty="0" err="1"/>
              <a:t>Lp</a:t>
            </a:r>
            <a:r>
              <a:rPr lang="en-IN" dirty="0"/>
              <a:t>   2 0 10mH</a:t>
            </a:r>
          </a:p>
          <a:p>
            <a:pPr marL="0" indent="0">
              <a:buNone/>
            </a:pPr>
            <a:r>
              <a:rPr lang="en-IN" dirty="0"/>
              <a:t>Ls1  3 4 51uH</a:t>
            </a:r>
          </a:p>
          <a:p>
            <a:pPr marL="0" indent="0">
              <a:buNone/>
            </a:pPr>
            <a:r>
              <a:rPr lang="en-IN" dirty="0"/>
              <a:t>Ls2  4 5 51uH</a:t>
            </a:r>
          </a:p>
          <a:p>
            <a:pPr marL="0" indent="0">
              <a:buNone/>
            </a:pPr>
            <a:r>
              <a:rPr lang="en-IN" dirty="0"/>
              <a:t>K12 </a:t>
            </a:r>
            <a:r>
              <a:rPr lang="en-IN" dirty="0" err="1"/>
              <a:t>Lp</a:t>
            </a:r>
            <a:r>
              <a:rPr lang="en-IN" dirty="0"/>
              <a:t>  Ls1 0.999</a:t>
            </a:r>
          </a:p>
          <a:p>
            <a:pPr marL="0" indent="0">
              <a:buNone/>
            </a:pPr>
            <a:r>
              <a:rPr lang="en-IN" dirty="0"/>
              <a:t>K13 </a:t>
            </a:r>
            <a:r>
              <a:rPr lang="en-IN" dirty="0" err="1"/>
              <a:t>Lp</a:t>
            </a:r>
            <a:r>
              <a:rPr lang="en-IN" dirty="0"/>
              <a:t>  Ls2 0.999</a:t>
            </a:r>
          </a:p>
          <a:p>
            <a:pPr marL="0" indent="0">
              <a:buNone/>
            </a:pPr>
            <a:r>
              <a:rPr lang="en-IN" dirty="0"/>
              <a:t>K23 Ls1 Ls2 0.999</a:t>
            </a:r>
          </a:p>
          <a:p>
            <a:pPr marL="0" indent="0">
              <a:buNone/>
            </a:pPr>
            <a:r>
              <a:rPr lang="en-IN" dirty="0" err="1"/>
              <a:t>Risolation</a:t>
            </a:r>
            <a:r>
              <a:rPr lang="en-IN" dirty="0"/>
              <a:t> 4 0 100Meg</a:t>
            </a:r>
          </a:p>
          <a:p>
            <a:pPr marL="0" indent="0">
              <a:buNone/>
            </a:pPr>
            <a:r>
              <a:rPr lang="en-IN" dirty="0"/>
              <a:t>VD1 3 7 0</a:t>
            </a:r>
          </a:p>
          <a:p>
            <a:pPr marL="0" indent="0">
              <a:buNone/>
            </a:pPr>
            <a:r>
              <a:rPr lang="en-IN" dirty="0"/>
              <a:t>VD2 5 8 0</a:t>
            </a:r>
          </a:p>
          <a:p>
            <a:pPr marL="0" indent="0">
              <a:buNone/>
            </a:pPr>
            <a:r>
              <a:rPr lang="en-IN" dirty="0"/>
              <a:t>D1 7 6 D1N4148</a:t>
            </a:r>
          </a:p>
          <a:p>
            <a:pPr marL="0" indent="0">
              <a:buNone/>
            </a:pPr>
            <a:r>
              <a:rPr lang="en-IN" dirty="0"/>
              <a:t>D2 8 6 D1N4148</a:t>
            </a:r>
          </a:p>
          <a:p>
            <a:pPr marL="0" indent="0">
              <a:buNone/>
            </a:pPr>
            <a:r>
              <a:rPr lang="en-IN" dirty="0"/>
              <a:t>C 6 4 50u</a:t>
            </a:r>
          </a:p>
          <a:p>
            <a:pPr marL="0" indent="0">
              <a:buNone/>
            </a:pPr>
            <a:r>
              <a:rPr lang="en-IN" dirty="0"/>
              <a:t>R 6 4 1k</a:t>
            </a:r>
          </a:p>
          <a:p>
            <a:pPr marL="0" indent="0">
              <a:buNone/>
            </a:pPr>
            <a:r>
              <a:rPr lang="en-IN" dirty="0"/>
              <a:t>.model D1N4148 D (Is=0.1pA </a:t>
            </a:r>
            <a:r>
              <a:rPr lang="en-IN" dirty="0" err="1"/>
              <a:t>Rs</a:t>
            </a:r>
            <a:r>
              <a:rPr lang="en-IN" dirty="0"/>
              <a:t>=16 CJO=2p </a:t>
            </a:r>
            <a:r>
              <a:rPr lang="en-IN" dirty="0" err="1"/>
              <a:t>Tt</a:t>
            </a:r>
            <a:r>
              <a:rPr lang="en-IN" dirty="0"/>
              <a:t>=12n </a:t>
            </a:r>
            <a:r>
              <a:rPr lang="en-IN" dirty="0" err="1"/>
              <a:t>Bv</a:t>
            </a:r>
            <a:r>
              <a:rPr lang="en-IN" dirty="0"/>
              <a:t>=100 </a:t>
            </a:r>
            <a:r>
              <a:rPr lang="en-IN" dirty="0" err="1"/>
              <a:t>Ibv</a:t>
            </a:r>
            <a:r>
              <a:rPr lang="en-IN" dirty="0"/>
              <a:t>=0.1p)</a:t>
            </a:r>
          </a:p>
          <a:p>
            <a:pPr marL="0" indent="0">
              <a:buNone/>
            </a:pPr>
            <a:r>
              <a:rPr lang="en-IN" dirty="0"/>
              <a:t>.TRAN 0.1ms 100ms 0ms 0.1ms</a:t>
            </a:r>
          </a:p>
          <a:p>
            <a:pPr marL="0" indent="0">
              <a:buNone/>
            </a:pPr>
            <a:r>
              <a:rPr lang="en-IN" dirty="0"/>
              <a:t>.control</a:t>
            </a:r>
          </a:p>
          <a:p>
            <a:pPr marL="0" indent="0">
              <a:buNone/>
            </a:pPr>
            <a:r>
              <a:rPr lang="en-IN" dirty="0"/>
              <a:t>run</a:t>
            </a:r>
          </a:p>
          <a:p>
            <a:pPr marL="0" indent="0">
              <a:buNone/>
            </a:pPr>
            <a:r>
              <a:rPr lang="en-IN" dirty="0"/>
              <a:t>plot V(6,4) V(3,4)</a:t>
            </a:r>
          </a:p>
          <a:p>
            <a:pPr marL="0" indent="0">
              <a:buNone/>
            </a:pPr>
            <a:r>
              <a:rPr lang="en-IN" dirty="0"/>
              <a:t>plot I(VD1) I(VD2)</a:t>
            </a:r>
          </a:p>
          <a:p>
            <a:pPr marL="0" indent="0">
              <a:buNone/>
            </a:pPr>
            <a:r>
              <a:rPr lang="en-IN" dirty="0"/>
              <a:t>.</a:t>
            </a:r>
            <a:r>
              <a:rPr lang="en-IN" dirty="0" err="1"/>
              <a:t>endc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.end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43125"/>
            <a:ext cx="60102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786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2706B2"/>
                </a:solidFill>
              </a:rPr>
              <a:t>Exp-5(a):Input Characteristics of BJT</a:t>
            </a:r>
            <a:endParaRPr lang="en-IN" dirty="0">
              <a:solidFill>
                <a:srgbClr val="2706B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762000"/>
            <a:ext cx="8991600" cy="6096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dirty="0"/>
              <a:t>***Input characteristics of BJT***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err="1"/>
              <a:t>vbe</a:t>
            </a:r>
            <a:r>
              <a:rPr lang="en-IN" dirty="0"/>
              <a:t> 1 0 dc 5v</a:t>
            </a:r>
          </a:p>
          <a:p>
            <a:pPr marL="0" indent="0">
              <a:buNone/>
            </a:pPr>
            <a:r>
              <a:rPr lang="en-IN" dirty="0"/>
              <a:t>r1 1 2 470</a:t>
            </a:r>
          </a:p>
          <a:p>
            <a:pPr marL="0" indent="0">
              <a:buNone/>
            </a:pPr>
            <a:r>
              <a:rPr lang="en-IN" dirty="0" err="1"/>
              <a:t>vce</a:t>
            </a:r>
            <a:r>
              <a:rPr lang="en-IN" dirty="0"/>
              <a:t> 4 0 dc 5v</a:t>
            </a:r>
          </a:p>
          <a:p>
            <a:pPr marL="0" indent="0">
              <a:buNone/>
            </a:pPr>
            <a:r>
              <a:rPr lang="en-IN" dirty="0"/>
              <a:t>*Voltage source of 0 V to measure current</a:t>
            </a:r>
          </a:p>
          <a:p>
            <a:pPr marL="0" indent="0">
              <a:buNone/>
            </a:pPr>
            <a:r>
              <a:rPr lang="en-IN" dirty="0" err="1"/>
              <a:t>vib</a:t>
            </a:r>
            <a:r>
              <a:rPr lang="en-IN" dirty="0"/>
              <a:t> 2 3 dc 0v</a:t>
            </a:r>
          </a:p>
          <a:p>
            <a:pPr marL="0" indent="0">
              <a:buNone/>
            </a:pPr>
            <a:r>
              <a:rPr lang="en-IN" dirty="0"/>
              <a:t>*Specifying BJTs in this manner-</a:t>
            </a:r>
          </a:p>
          <a:p>
            <a:pPr marL="0" indent="0">
              <a:buNone/>
            </a:pPr>
            <a:r>
              <a:rPr lang="en-IN" dirty="0"/>
              <a:t>*name collector base emitter </a:t>
            </a:r>
            <a:r>
              <a:rPr lang="en-IN" dirty="0" err="1"/>
              <a:t>modelname</a:t>
            </a:r>
            <a:r>
              <a:rPr lang="en-IN" dirty="0"/>
              <a:t> as in model file</a:t>
            </a:r>
          </a:p>
          <a:p>
            <a:pPr marL="0" indent="0">
              <a:buNone/>
            </a:pPr>
            <a:r>
              <a:rPr lang="en-IN" dirty="0"/>
              <a:t>q1 4 3 0 QBC547BP</a:t>
            </a:r>
          </a:p>
          <a:p>
            <a:pPr marL="0" indent="0">
              <a:buNone/>
            </a:pPr>
            <a:r>
              <a:rPr lang="en-IN" dirty="0"/>
              <a:t>.MODEL QBC547BP NPN(IS=1.8E-14 BF=400 NF=0.9955 VAF=80 IKF=0.14 ISE=5E-14 </a:t>
            </a:r>
          </a:p>
          <a:p>
            <a:pPr marL="0" indent="0">
              <a:buNone/>
            </a:pPr>
            <a:r>
              <a:rPr lang="en-IN" dirty="0"/>
              <a:t>+ NE=1.46 BR=35.5 NR=1.005 VAR=12.5 IKR=0.03 ISC=1.72E-13 NC=1.27 RB=0.56 </a:t>
            </a:r>
          </a:p>
          <a:p>
            <a:pPr marL="0" indent="0">
              <a:buNone/>
            </a:pPr>
            <a:r>
              <a:rPr lang="en-IN" dirty="0"/>
              <a:t>+ RE=0.6 RC=0.25 CJE=1.3E-11 TF=6.4E-10 CJC=4E-12 VJC=0.54 TR=5.072E-8 )</a:t>
            </a:r>
          </a:p>
          <a:p>
            <a:pPr marL="0" indent="0">
              <a:buNone/>
            </a:pPr>
            <a:r>
              <a:rPr lang="en-IN" dirty="0"/>
              <a:t>*</a:t>
            </a:r>
            <a:r>
              <a:rPr lang="en-IN" dirty="0" smtClean="0"/>
              <a:t> </a:t>
            </a:r>
            <a:r>
              <a:rPr lang="en-IN" dirty="0"/>
              <a:t>DC analysis</a:t>
            </a:r>
          </a:p>
          <a:p>
            <a:pPr marL="0" indent="0">
              <a:buNone/>
            </a:pPr>
            <a:r>
              <a:rPr lang="en-IN" dirty="0"/>
              <a:t>.dc </a:t>
            </a:r>
            <a:r>
              <a:rPr lang="en-IN" dirty="0" err="1" smtClean="0"/>
              <a:t>vbe</a:t>
            </a:r>
            <a:r>
              <a:rPr lang="en-IN" dirty="0" smtClean="0"/>
              <a:t> </a:t>
            </a:r>
            <a:r>
              <a:rPr lang="en-IN" dirty="0"/>
              <a:t>0 5 0.1 </a:t>
            </a:r>
            <a:r>
              <a:rPr lang="en-IN" dirty="0" err="1"/>
              <a:t>vce</a:t>
            </a:r>
            <a:r>
              <a:rPr lang="en-IN" dirty="0"/>
              <a:t> 0 5 1</a:t>
            </a:r>
          </a:p>
          <a:p>
            <a:pPr marL="0" indent="0">
              <a:buNone/>
            </a:pPr>
            <a:r>
              <a:rPr lang="en-IN" dirty="0"/>
              <a:t>.control</a:t>
            </a:r>
          </a:p>
          <a:p>
            <a:pPr marL="0" indent="0">
              <a:buNone/>
            </a:pPr>
            <a:r>
              <a:rPr lang="en-IN" dirty="0"/>
              <a:t>run</a:t>
            </a:r>
          </a:p>
          <a:p>
            <a:pPr marL="0" indent="0">
              <a:buNone/>
            </a:pPr>
            <a:r>
              <a:rPr lang="en-IN" dirty="0"/>
              <a:t>plot </a:t>
            </a:r>
            <a:r>
              <a:rPr lang="en-IN" dirty="0" err="1"/>
              <a:t>vib#branch</a:t>
            </a:r>
            <a:r>
              <a:rPr lang="en-IN" dirty="0"/>
              <a:t> </a:t>
            </a:r>
            <a:r>
              <a:rPr lang="en-IN" dirty="0" err="1"/>
              <a:t>vs</a:t>
            </a:r>
            <a:r>
              <a:rPr lang="en-IN" dirty="0"/>
              <a:t> v(3</a:t>
            </a:r>
            <a:r>
              <a:rPr lang="en-IN" dirty="0" smtClean="0"/>
              <a:t>)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.</a:t>
            </a:r>
            <a:r>
              <a:rPr lang="en-IN" dirty="0" err="1"/>
              <a:t>endc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.end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14413"/>
            <a:ext cx="37242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13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2706B2"/>
                </a:solidFill>
              </a:rPr>
              <a:t>SPICE - Lab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915400" cy="5715000"/>
          </a:xfrm>
        </p:spPr>
        <p:txBody>
          <a:bodyPr/>
          <a:lstStyle/>
          <a:p>
            <a:r>
              <a:rPr lang="en-US" dirty="0" smtClean="0"/>
              <a:t>Circuit Description</a:t>
            </a:r>
          </a:p>
          <a:p>
            <a:pPr algn="just"/>
            <a:r>
              <a:rPr lang="en-US" sz="2000" dirty="0"/>
              <a:t>A circuit must be specified in terms of element names, element values, nodes, variable parameters, and sources. 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/>
              <a:t>Description and analysis of a circuit require that the following be specified: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/>
              <a:t>Input files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/>
              <a:t>Nodes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/>
              <a:t>Element values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/>
              <a:t>Circuit elements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/>
              <a:t>Element models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/>
              <a:t>Sources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/>
              <a:t>Output variables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/>
              <a:t>Types of analysis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/>
              <a:t>Spice output commands</a:t>
            </a:r>
          </a:p>
          <a:p>
            <a:pPr algn="just"/>
            <a:endParaRPr lang="en-US" sz="20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8364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152400"/>
            <a:ext cx="8991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2706B2"/>
                </a:solidFill>
              </a:rPr>
              <a:t>Exp-5(b):Output </a:t>
            </a:r>
            <a:r>
              <a:rPr lang="en-US" dirty="0">
                <a:solidFill>
                  <a:srgbClr val="2706B2"/>
                </a:solidFill>
              </a:rPr>
              <a:t>Characteristics of BJT</a:t>
            </a:r>
            <a:endParaRPr lang="en-IN" dirty="0">
              <a:solidFill>
                <a:srgbClr val="2706B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9067800" cy="5943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dirty="0"/>
              <a:t>***Output characteristics of BJT***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 err="1"/>
              <a:t>ib</a:t>
            </a:r>
            <a:r>
              <a:rPr lang="en-IN" dirty="0"/>
              <a:t> 0 2 5m</a:t>
            </a:r>
          </a:p>
          <a:p>
            <a:pPr marL="0" indent="0">
              <a:buNone/>
            </a:pPr>
            <a:r>
              <a:rPr lang="en-IN" dirty="0"/>
              <a:t>*Voltage source of 0 V to measure current </a:t>
            </a:r>
          </a:p>
          <a:p>
            <a:pPr marL="0" indent="0">
              <a:buNone/>
            </a:pPr>
            <a:r>
              <a:rPr lang="en-IN" dirty="0" err="1"/>
              <a:t>vic</a:t>
            </a:r>
            <a:r>
              <a:rPr lang="en-IN" dirty="0"/>
              <a:t> 3 1 dc 0v</a:t>
            </a:r>
          </a:p>
          <a:p>
            <a:pPr marL="0" indent="0">
              <a:buNone/>
            </a:pPr>
            <a:r>
              <a:rPr lang="en-IN" dirty="0" err="1"/>
              <a:t>vce</a:t>
            </a:r>
            <a:r>
              <a:rPr lang="en-IN" dirty="0"/>
              <a:t> 3 0 dc 5v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*Specifying BJTs in this manner-</a:t>
            </a:r>
          </a:p>
          <a:p>
            <a:pPr marL="0" indent="0">
              <a:buNone/>
            </a:pPr>
            <a:r>
              <a:rPr lang="en-IN" dirty="0"/>
              <a:t>*name collector base emitter </a:t>
            </a:r>
            <a:r>
              <a:rPr lang="en-IN" dirty="0" err="1"/>
              <a:t>modelname</a:t>
            </a:r>
            <a:r>
              <a:rPr lang="en-IN" dirty="0"/>
              <a:t> as in model file</a:t>
            </a:r>
          </a:p>
          <a:p>
            <a:pPr marL="0" indent="0">
              <a:buNone/>
            </a:pPr>
            <a:r>
              <a:rPr lang="en-IN" dirty="0"/>
              <a:t>q1 1 2 0 QBC547BP</a:t>
            </a:r>
          </a:p>
          <a:p>
            <a:pPr marL="0" indent="0">
              <a:buNone/>
            </a:pPr>
            <a:r>
              <a:rPr lang="en-IN" dirty="0"/>
              <a:t>.MODEL QBC547BP NPN(IS=1.8E-14 BF=400 NF=0.9955 VAF=80 IKF=0.14 ISE=5E-14 </a:t>
            </a:r>
          </a:p>
          <a:p>
            <a:pPr marL="0" indent="0">
              <a:buNone/>
            </a:pPr>
            <a:r>
              <a:rPr lang="en-IN" dirty="0"/>
              <a:t>+ NE=1.46 BR=35.5 NR=1.005 VAR=12.5 IKR=0.03 ISC=1.72E-13 NC=1.27 RB=0.56 </a:t>
            </a:r>
          </a:p>
          <a:p>
            <a:pPr marL="0" indent="0">
              <a:buNone/>
            </a:pPr>
            <a:r>
              <a:rPr lang="en-IN" dirty="0"/>
              <a:t>+ RE=0.6 RC=0.25 CJE=1.3E-11 TF=6.4E-10 CJC=4E-12 VJC=0.54 TR=5.072E-8 )</a:t>
            </a:r>
          </a:p>
          <a:p>
            <a:pPr marL="0" indent="0">
              <a:buNone/>
            </a:pPr>
            <a:r>
              <a:rPr lang="en-IN" dirty="0" smtClean="0"/>
              <a:t>*DC </a:t>
            </a:r>
            <a:r>
              <a:rPr lang="en-IN" dirty="0"/>
              <a:t>analysis</a:t>
            </a:r>
          </a:p>
          <a:p>
            <a:pPr marL="0" indent="0">
              <a:buNone/>
            </a:pPr>
            <a:r>
              <a:rPr lang="en-IN" dirty="0"/>
              <a:t>.dc </a:t>
            </a:r>
            <a:r>
              <a:rPr lang="en-IN" dirty="0" err="1"/>
              <a:t>vce</a:t>
            </a:r>
            <a:r>
              <a:rPr lang="en-IN" dirty="0"/>
              <a:t> 0 5 1 </a:t>
            </a:r>
            <a:r>
              <a:rPr lang="en-IN" dirty="0" err="1"/>
              <a:t>ib</a:t>
            </a:r>
            <a:r>
              <a:rPr lang="en-IN" dirty="0"/>
              <a:t> 0 5m 1m</a:t>
            </a:r>
          </a:p>
          <a:p>
            <a:pPr marL="0" indent="0">
              <a:buNone/>
            </a:pPr>
            <a:r>
              <a:rPr lang="en-IN" dirty="0"/>
              <a:t>.control</a:t>
            </a:r>
          </a:p>
          <a:p>
            <a:pPr marL="0" indent="0">
              <a:buNone/>
            </a:pPr>
            <a:r>
              <a:rPr lang="en-IN" dirty="0"/>
              <a:t>run</a:t>
            </a:r>
          </a:p>
          <a:p>
            <a:pPr marL="0" indent="0">
              <a:buNone/>
            </a:pPr>
            <a:r>
              <a:rPr lang="en-IN" dirty="0"/>
              <a:t>plot </a:t>
            </a:r>
            <a:r>
              <a:rPr lang="en-IN" dirty="0" err="1"/>
              <a:t>vic#branch</a:t>
            </a:r>
            <a:r>
              <a:rPr lang="en-IN" dirty="0"/>
              <a:t> </a:t>
            </a:r>
            <a:r>
              <a:rPr lang="en-IN" dirty="0" err="1"/>
              <a:t>vs</a:t>
            </a:r>
            <a:r>
              <a:rPr lang="en-IN" dirty="0"/>
              <a:t> v(1)</a:t>
            </a:r>
          </a:p>
          <a:p>
            <a:pPr marL="0" indent="0">
              <a:buNone/>
            </a:pPr>
            <a:r>
              <a:rPr lang="en-IN" dirty="0"/>
              <a:t>.</a:t>
            </a:r>
            <a:r>
              <a:rPr lang="en-IN" dirty="0" err="1"/>
              <a:t>endc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.end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27146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584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2706B2"/>
                </a:solidFill>
              </a:rPr>
              <a:t>Exp-6:BJT Amplifier in CE configuration</a:t>
            </a:r>
            <a:endParaRPr lang="en-IN" dirty="0">
              <a:solidFill>
                <a:srgbClr val="2706B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8991600" cy="5791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sz="2000" dirty="0"/>
              <a:t>***BJT CE AMPLIFIER***</a:t>
            </a:r>
          </a:p>
          <a:p>
            <a:pPr marL="0" indent="0">
              <a:buNone/>
            </a:pPr>
            <a:r>
              <a:rPr lang="en-IN" sz="2000" dirty="0"/>
              <a:t>Q1 1 2 3 QBC547BP</a:t>
            </a:r>
          </a:p>
          <a:p>
            <a:pPr marL="0" indent="0">
              <a:buNone/>
            </a:pPr>
            <a:r>
              <a:rPr lang="en-IN" sz="2000" dirty="0"/>
              <a:t>.MODEL QBC547BP NPN(IS=1.8E-14 BF=400 NF=0.9955 VAF=80 IKF=0.14 ISE=5E-14 </a:t>
            </a:r>
          </a:p>
          <a:p>
            <a:pPr marL="0" indent="0">
              <a:buNone/>
            </a:pPr>
            <a:r>
              <a:rPr lang="en-IN" sz="2000" dirty="0"/>
              <a:t>+ NE=1.46 BR=35.5 NR=1.005 VAR=12.5 IKR=0.03 ISC=1.72E-13 NC=1.27 RB=0.56 </a:t>
            </a:r>
          </a:p>
          <a:p>
            <a:pPr marL="0" indent="0">
              <a:buNone/>
            </a:pPr>
            <a:r>
              <a:rPr lang="en-IN" sz="2000" dirty="0"/>
              <a:t>+ RE=0.6 RC=0.25 CJE=1.3E-11 TF=6.4E-10 CJC=4E-12 VJC=0.54 TR=5.072E-8 )</a:t>
            </a:r>
          </a:p>
          <a:p>
            <a:pPr marL="0" indent="0">
              <a:buNone/>
            </a:pPr>
            <a:r>
              <a:rPr lang="en-IN" sz="2000" dirty="0"/>
              <a:t>RB1 2 5 47K</a:t>
            </a:r>
          </a:p>
          <a:p>
            <a:pPr marL="0" indent="0">
              <a:buNone/>
            </a:pPr>
            <a:r>
              <a:rPr lang="en-IN" sz="2000" dirty="0"/>
              <a:t>RB2  2 0 4.7K</a:t>
            </a:r>
          </a:p>
          <a:p>
            <a:pPr marL="0" indent="0">
              <a:buNone/>
            </a:pPr>
            <a:r>
              <a:rPr lang="en-IN" sz="2000" dirty="0"/>
              <a:t>RE 3 0 1K</a:t>
            </a:r>
          </a:p>
          <a:p>
            <a:pPr marL="0" indent="0">
              <a:buNone/>
            </a:pPr>
            <a:r>
              <a:rPr lang="en-IN" sz="2000" dirty="0"/>
              <a:t>RC 5 1 10K</a:t>
            </a:r>
          </a:p>
          <a:p>
            <a:pPr marL="0" indent="0">
              <a:buNone/>
            </a:pPr>
            <a:r>
              <a:rPr lang="en-IN" sz="2000" dirty="0"/>
              <a:t>R1 6 0 5K</a:t>
            </a:r>
          </a:p>
          <a:p>
            <a:pPr marL="0" indent="0">
              <a:buNone/>
            </a:pPr>
            <a:r>
              <a:rPr lang="en-IN" sz="2000" dirty="0"/>
              <a:t>C1  2 4 1U</a:t>
            </a:r>
          </a:p>
          <a:p>
            <a:pPr marL="0" indent="0">
              <a:buNone/>
            </a:pPr>
            <a:r>
              <a:rPr lang="en-IN" sz="2000" dirty="0"/>
              <a:t>C2 1 6 1U</a:t>
            </a:r>
          </a:p>
          <a:p>
            <a:pPr marL="0" indent="0">
              <a:buNone/>
            </a:pPr>
            <a:r>
              <a:rPr lang="en-IN" sz="2000" dirty="0"/>
              <a:t>C3 3 0 </a:t>
            </a:r>
            <a:r>
              <a:rPr lang="en-IN" sz="2000" dirty="0" smtClean="0"/>
              <a:t>10U</a:t>
            </a:r>
            <a:endParaRPr lang="en-IN" sz="2000" dirty="0"/>
          </a:p>
          <a:p>
            <a:pPr marL="0" indent="0">
              <a:buNone/>
            </a:pPr>
            <a:r>
              <a:rPr lang="en-IN" sz="2000" dirty="0"/>
              <a:t>V1 5 0  DC 25</a:t>
            </a:r>
          </a:p>
          <a:p>
            <a:pPr marL="0" indent="0">
              <a:buNone/>
            </a:pPr>
            <a:r>
              <a:rPr lang="en-IN" sz="2000" dirty="0"/>
              <a:t>V2 4 0 SIN(0 30m 0.5K 0 0 0)</a:t>
            </a:r>
          </a:p>
          <a:p>
            <a:pPr marL="0" indent="0">
              <a:buNone/>
            </a:pPr>
            <a:r>
              <a:rPr lang="en-IN" sz="2000" dirty="0"/>
              <a:t>.TRAN 0.0001 30m</a:t>
            </a:r>
          </a:p>
          <a:p>
            <a:pPr marL="0" indent="0">
              <a:buNone/>
            </a:pPr>
            <a:r>
              <a:rPr lang="en-IN" sz="2000" dirty="0"/>
              <a:t>.control</a:t>
            </a:r>
          </a:p>
          <a:p>
            <a:pPr marL="0" indent="0">
              <a:buNone/>
            </a:pPr>
            <a:r>
              <a:rPr lang="en-IN" sz="2000" dirty="0"/>
              <a:t>run</a:t>
            </a:r>
          </a:p>
          <a:p>
            <a:pPr marL="0" indent="0">
              <a:buNone/>
            </a:pPr>
            <a:r>
              <a:rPr lang="en-IN" sz="2000" dirty="0"/>
              <a:t>Plot V(6) </a:t>
            </a:r>
          </a:p>
          <a:p>
            <a:pPr marL="0" indent="0">
              <a:buNone/>
            </a:pPr>
            <a:r>
              <a:rPr lang="en-IN" sz="2000" dirty="0"/>
              <a:t>Plot V(4)</a:t>
            </a:r>
          </a:p>
          <a:p>
            <a:pPr marL="0" indent="0">
              <a:buNone/>
            </a:pPr>
            <a:r>
              <a:rPr lang="en-IN" sz="2000" dirty="0"/>
              <a:t>.</a:t>
            </a:r>
            <a:r>
              <a:rPr lang="en-IN" sz="2000" dirty="0" err="1"/>
              <a:t>endc</a:t>
            </a:r>
            <a:endParaRPr lang="en-IN" sz="2000" dirty="0"/>
          </a:p>
          <a:p>
            <a:pPr marL="0" indent="0">
              <a:buNone/>
            </a:pPr>
            <a:r>
              <a:rPr lang="en-IN" sz="2000" dirty="0"/>
              <a:t>.END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2514600"/>
            <a:ext cx="538735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2706B2"/>
                </a:solidFill>
              </a:rPr>
              <a:t>Exp-7: </a:t>
            </a:r>
            <a:r>
              <a:rPr lang="en-US" dirty="0" err="1" smtClean="0">
                <a:solidFill>
                  <a:srgbClr val="2706B2"/>
                </a:solidFill>
              </a:rPr>
              <a:t>Vds</a:t>
            </a:r>
            <a:r>
              <a:rPr lang="en-US" dirty="0" smtClean="0">
                <a:solidFill>
                  <a:srgbClr val="2706B2"/>
                </a:solidFill>
              </a:rPr>
              <a:t> – Id characteristics of NMOS</a:t>
            </a:r>
            <a:endParaRPr lang="en-IN" dirty="0">
              <a:solidFill>
                <a:srgbClr val="2706B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8991600" cy="5867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dirty="0"/>
              <a:t>I-V Characteristics of NMOS Transistor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*Fixing gate bias at 3.5V</a:t>
            </a:r>
          </a:p>
          <a:p>
            <a:pPr marL="0" indent="0">
              <a:buNone/>
            </a:pPr>
            <a:r>
              <a:rPr lang="en-IN" dirty="0" err="1"/>
              <a:t>vgg</a:t>
            </a:r>
            <a:r>
              <a:rPr lang="en-IN" dirty="0"/>
              <a:t> 1 0 dc 3.5v</a:t>
            </a:r>
          </a:p>
          <a:p>
            <a:pPr marL="0" indent="0">
              <a:buNone/>
            </a:pPr>
            <a:r>
              <a:rPr lang="en-IN" dirty="0" err="1"/>
              <a:t>rg</a:t>
            </a:r>
            <a:r>
              <a:rPr lang="en-IN" dirty="0"/>
              <a:t> 1 2 680</a:t>
            </a:r>
          </a:p>
          <a:p>
            <a:pPr marL="0" indent="0">
              <a:buNone/>
            </a:pPr>
            <a:r>
              <a:rPr lang="en-IN" dirty="0"/>
              <a:t>*Specifying NMOS in this manner-</a:t>
            </a:r>
          </a:p>
          <a:p>
            <a:pPr marL="0" indent="0">
              <a:buNone/>
            </a:pPr>
            <a:r>
              <a:rPr lang="en-IN" dirty="0"/>
              <a:t>*name drain gate source body </a:t>
            </a:r>
            <a:r>
              <a:rPr lang="en-IN" dirty="0" err="1"/>
              <a:t>modelname</a:t>
            </a:r>
            <a:r>
              <a:rPr lang="en-IN" dirty="0"/>
              <a:t> as in model file</a:t>
            </a:r>
          </a:p>
          <a:p>
            <a:pPr marL="0" indent="0">
              <a:buNone/>
            </a:pPr>
            <a:r>
              <a:rPr lang="en-IN" dirty="0"/>
              <a:t>m1 3 2 0 0 CMOSN</a:t>
            </a:r>
          </a:p>
          <a:p>
            <a:pPr marL="0" indent="0">
              <a:buNone/>
            </a:pPr>
            <a:r>
              <a:rPr lang="en-IN" dirty="0"/>
              <a:t>.include CMOSN.txt</a:t>
            </a:r>
          </a:p>
          <a:p>
            <a:pPr marL="0" indent="0">
              <a:buNone/>
            </a:pPr>
            <a:r>
              <a:rPr lang="en-IN" dirty="0" err="1"/>
              <a:t>rd</a:t>
            </a:r>
            <a:r>
              <a:rPr lang="en-IN" dirty="0"/>
              <a:t> 3 4 100</a:t>
            </a:r>
          </a:p>
          <a:p>
            <a:pPr marL="0" indent="0">
              <a:buNone/>
            </a:pPr>
            <a:r>
              <a:rPr lang="en-IN" dirty="0"/>
              <a:t>*DC source of 0v to measure current</a:t>
            </a:r>
          </a:p>
          <a:p>
            <a:pPr marL="0" indent="0">
              <a:buNone/>
            </a:pPr>
            <a:r>
              <a:rPr lang="en-IN" dirty="0"/>
              <a:t>vid 5 4 dc 0v</a:t>
            </a:r>
          </a:p>
          <a:p>
            <a:pPr marL="0" indent="0">
              <a:buNone/>
            </a:pPr>
            <a:r>
              <a:rPr lang="en-IN" dirty="0" err="1"/>
              <a:t>vdd</a:t>
            </a:r>
            <a:r>
              <a:rPr lang="en-IN" dirty="0"/>
              <a:t> 5 0 dc 0v</a:t>
            </a:r>
          </a:p>
          <a:p>
            <a:pPr marL="0" indent="0">
              <a:buNone/>
            </a:pPr>
            <a:r>
              <a:rPr lang="en-IN" dirty="0"/>
              <a:t>*DC analysis to sweep </a:t>
            </a:r>
            <a:r>
              <a:rPr lang="en-IN" dirty="0" err="1"/>
              <a:t>vds</a:t>
            </a:r>
            <a:r>
              <a:rPr lang="en-IN" dirty="0"/>
              <a:t> from 0 to 5V</a:t>
            </a:r>
          </a:p>
          <a:p>
            <a:pPr marL="0" indent="0">
              <a:buNone/>
            </a:pPr>
            <a:r>
              <a:rPr lang="en-IN" dirty="0"/>
              <a:t>.dc </a:t>
            </a:r>
            <a:r>
              <a:rPr lang="en-IN" dirty="0" err="1"/>
              <a:t>vdd</a:t>
            </a:r>
            <a:r>
              <a:rPr lang="en-IN" dirty="0"/>
              <a:t> 0 3.5 0.01 </a:t>
            </a:r>
            <a:r>
              <a:rPr lang="en-IN" dirty="0" err="1"/>
              <a:t>vgg</a:t>
            </a:r>
            <a:r>
              <a:rPr lang="en-IN" dirty="0"/>
              <a:t> 0 3.5 1</a:t>
            </a:r>
          </a:p>
          <a:p>
            <a:pPr marL="0" indent="0">
              <a:buNone/>
            </a:pPr>
            <a:r>
              <a:rPr lang="en-IN" dirty="0"/>
              <a:t>.control</a:t>
            </a:r>
          </a:p>
          <a:p>
            <a:pPr marL="0" indent="0">
              <a:buNone/>
            </a:pPr>
            <a:r>
              <a:rPr lang="en-IN" dirty="0"/>
              <a:t>run</a:t>
            </a:r>
          </a:p>
          <a:p>
            <a:pPr marL="0" indent="0">
              <a:buNone/>
            </a:pPr>
            <a:r>
              <a:rPr lang="en-IN" dirty="0"/>
              <a:t>plot </a:t>
            </a:r>
            <a:r>
              <a:rPr lang="en-IN" dirty="0" err="1"/>
              <a:t>vid#branch</a:t>
            </a:r>
            <a:r>
              <a:rPr lang="en-IN" dirty="0"/>
              <a:t> </a:t>
            </a:r>
            <a:r>
              <a:rPr lang="en-IN" dirty="0" err="1"/>
              <a:t>vs</a:t>
            </a:r>
            <a:r>
              <a:rPr lang="en-IN" dirty="0"/>
              <a:t> v(3)</a:t>
            </a:r>
          </a:p>
          <a:p>
            <a:pPr marL="0" indent="0">
              <a:buNone/>
            </a:pPr>
            <a:r>
              <a:rPr lang="en-IN" dirty="0"/>
              <a:t>.</a:t>
            </a:r>
            <a:r>
              <a:rPr lang="en-IN" dirty="0" err="1"/>
              <a:t>endc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.end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4939030" cy="2999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52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2706B2"/>
                </a:solidFill>
              </a:rPr>
              <a:t>SPICE - Lab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89916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/>
              <a:t>First Letter 	                 Circuit Elements and </a:t>
            </a:r>
            <a:r>
              <a:rPr lang="en-US" sz="2400" b="1" dirty="0" smtClean="0"/>
              <a:t>Sources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B 		</a:t>
            </a:r>
            <a:r>
              <a:rPr lang="en-US" sz="2400" dirty="0" err="1"/>
              <a:t>GaAs</a:t>
            </a:r>
            <a:r>
              <a:rPr lang="en-US" sz="2400" dirty="0"/>
              <a:t> MES field-effect transistor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C		Capacitor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D		Diode</a:t>
            </a:r>
          </a:p>
          <a:p>
            <a:pPr marL="0" indent="0">
              <a:buNone/>
            </a:pPr>
            <a:r>
              <a:rPr lang="en-US" sz="2400" dirty="0"/>
              <a:t>	E 		Voltage-controlled voltage source</a:t>
            </a:r>
          </a:p>
          <a:p>
            <a:pPr marL="0" indent="0">
              <a:buNone/>
            </a:pPr>
            <a:r>
              <a:rPr lang="en-US" sz="2400" dirty="0"/>
              <a:t>	F 		Current-controlled current source</a:t>
            </a:r>
          </a:p>
          <a:p>
            <a:pPr marL="0" indent="0">
              <a:buNone/>
            </a:pPr>
            <a:r>
              <a:rPr lang="en-US" sz="2400" dirty="0"/>
              <a:t>	G 		Voltage-controlled current source</a:t>
            </a:r>
          </a:p>
          <a:p>
            <a:pPr marL="0" indent="0">
              <a:buNone/>
            </a:pPr>
            <a:r>
              <a:rPr lang="en-US" sz="2400" dirty="0"/>
              <a:t>	H 		Current-controlled voltage source</a:t>
            </a:r>
          </a:p>
          <a:p>
            <a:pPr marL="0" indent="0">
              <a:buNone/>
            </a:pPr>
            <a:r>
              <a:rPr lang="en-US" sz="2400" dirty="0"/>
              <a:t>	I		Independent current source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J 		Junction field-effect transistor</a:t>
            </a:r>
          </a:p>
          <a:p>
            <a:pPr marL="0" indent="0">
              <a:buNone/>
            </a:pPr>
            <a:r>
              <a:rPr lang="en-US" sz="2400" dirty="0"/>
              <a:t>	K 		Mutual inductors (transformer)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L 		Inductor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M		MOS field-effect transistor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Q		Bipolar junction transistor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R 		Resistor</a:t>
            </a:r>
          </a:p>
          <a:p>
            <a:pPr marL="0" indent="0">
              <a:buNone/>
            </a:pPr>
            <a:r>
              <a:rPr lang="en-US" sz="2400" dirty="0"/>
              <a:t>	S 		Voltage-controlled </a:t>
            </a:r>
            <a:r>
              <a:rPr lang="en-US" sz="2400" dirty="0" smtClean="0"/>
              <a:t>switch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T 		Transmission line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V 		Independent voltage source</a:t>
            </a:r>
          </a:p>
          <a:p>
            <a:pPr marL="0" indent="0">
              <a:buNone/>
            </a:pPr>
            <a:r>
              <a:rPr lang="en-US" sz="2400" dirty="0"/>
              <a:t>	W		Current-controlled </a:t>
            </a:r>
            <a:r>
              <a:rPr lang="en-US" sz="2400" dirty="0" smtClean="0"/>
              <a:t>switch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IN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22480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52400"/>
            <a:ext cx="8991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2706B2"/>
                </a:solidFill>
              </a:rPr>
              <a:t>SPICE - Lab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8991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The format for describing passive elements is</a:t>
            </a:r>
          </a:p>
          <a:p>
            <a:endParaRPr lang="en-US" sz="2000" b="1" dirty="0"/>
          </a:p>
          <a:p>
            <a:r>
              <a:rPr lang="en-US" sz="2000" b="1" dirty="0"/>
              <a:t>&lt;element name&gt;  &lt;positive node&gt;  &lt;negative node&gt;  &lt;value&gt;</a:t>
            </a:r>
          </a:p>
          <a:p>
            <a:endParaRPr lang="en-US" sz="2000" b="1" dirty="0"/>
          </a:p>
          <a:p>
            <a:r>
              <a:rPr lang="en-US" sz="2000" dirty="0"/>
              <a:t>where the current is assumed to flow from the positive node N+ to the negative</a:t>
            </a:r>
          </a:p>
          <a:p>
            <a:r>
              <a:rPr lang="en-US" sz="2000" dirty="0"/>
              <a:t>node N−.</a:t>
            </a:r>
          </a:p>
          <a:p>
            <a:endParaRPr lang="en-US" sz="2000" dirty="0"/>
          </a:p>
          <a:p>
            <a:r>
              <a:rPr lang="en-US" sz="2000" dirty="0"/>
              <a:t>The symbol of a resistor is R, and its name must start with R.</a:t>
            </a:r>
            <a:endParaRPr lang="en-US" sz="2000" b="1" dirty="0"/>
          </a:p>
          <a:p>
            <a:r>
              <a:rPr lang="en-US" sz="2000" dirty="0"/>
              <a:t>The statement that </a:t>
            </a:r>
            <a:r>
              <a:rPr lang="en-US" sz="2000" i="1" dirty="0"/>
              <a:t>R</a:t>
            </a:r>
            <a:r>
              <a:rPr lang="en-US" sz="2000" dirty="0"/>
              <a:t>1 has a value of 1K Ω and is connected between nodes</a:t>
            </a:r>
          </a:p>
          <a:p>
            <a:pPr marL="0" indent="0">
              <a:buNone/>
            </a:pPr>
            <a:r>
              <a:rPr lang="en-US" sz="2000" dirty="0" smtClean="0"/>
              <a:t>      a </a:t>
            </a:r>
            <a:r>
              <a:rPr lang="en-US" sz="2000" dirty="0"/>
              <a:t>and b is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                </a:t>
            </a:r>
            <a:r>
              <a:rPr lang="en-US" sz="2000" dirty="0"/>
              <a:t>R1  a  b  </a:t>
            </a:r>
            <a:r>
              <a:rPr lang="en-US" sz="2000" dirty="0" smtClean="0"/>
              <a:t>1K       </a:t>
            </a: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2000" dirty="0"/>
              <a:t>The statement that </a:t>
            </a:r>
            <a:r>
              <a:rPr lang="en-US" sz="2000" i="1" dirty="0"/>
              <a:t>L</a:t>
            </a:r>
            <a:r>
              <a:rPr lang="en-US" sz="2000" dirty="0"/>
              <a:t>1 has a value of 10 </a:t>
            </a:r>
            <a:r>
              <a:rPr lang="en-US" sz="2000" dirty="0" err="1"/>
              <a:t>μH</a:t>
            </a:r>
            <a:r>
              <a:rPr lang="en-US" sz="2000" dirty="0"/>
              <a:t> and is connected </a:t>
            </a:r>
            <a:r>
              <a:rPr lang="en-US" sz="2000" dirty="0" smtClean="0"/>
              <a:t>between</a:t>
            </a:r>
          </a:p>
          <a:p>
            <a:pPr marL="0" indent="0">
              <a:buNone/>
            </a:pPr>
            <a:r>
              <a:rPr lang="en-US" sz="2000" dirty="0" smtClean="0"/>
              <a:t>     nodes 1 and 2 is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               </a:t>
            </a:r>
            <a:r>
              <a:rPr lang="en-US" sz="2000" dirty="0"/>
              <a:t>L1  1  2  </a:t>
            </a:r>
            <a:r>
              <a:rPr lang="en-US" sz="2000" dirty="0" smtClean="0"/>
              <a:t>10uH        </a:t>
            </a:r>
            <a:endParaRPr lang="en-US" sz="2000" dirty="0"/>
          </a:p>
          <a:p>
            <a:pPr algn="ctr"/>
            <a:endParaRPr lang="en-US" sz="2000" dirty="0"/>
          </a:p>
          <a:p>
            <a:r>
              <a:rPr lang="en-US" sz="2000" dirty="0"/>
              <a:t>The statement that </a:t>
            </a:r>
            <a:r>
              <a:rPr lang="en-US" sz="2000" i="1" dirty="0"/>
              <a:t>C</a:t>
            </a:r>
            <a:r>
              <a:rPr lang="en-US" sz="2000" dirty="0"/>
              <a:t>1 has a value of 10 </a:t>
            </a:r>
            <a:r>
              <a:rPr lang="en-US" sz="2000" dirty="0" err="1"/>
              <a:t>nF</a:t>
            </a:r>
            <a:r>
              <a:rPr lang="en-US" sz="2000" dirty="0"/>
              <a:t> and is connected between</a:t>
            </a:r>
          </a:p>
          <a:p>
            <a:pPr marL="0" indent="0">
              <a:buNone/>
            </a:pPr>
            <a:r>
              <a:rPr lang="en-US" sz="2000" dirty="0" smtClean="0"/>
              <a:t>      nodes </a:t>
            </a:r>
            <a:r>
              <a:rPr lang="en-US" sz="2000" dirty="0"/>
              <a:t>3 and 0 is</a:t>
            </a:r>
          </a:p>
          <a:p>
            <a:pPr marL="0" indent="0">
              <a:buNone/>
            </a:pPr>
            <a:r>
              <a:rPr lang="en-US" sz="2000" dirty="0"/>
              <a:t>                                             C1  3  0  10nF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1828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0"/>
            <a:ext cx="17621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5791200"/>
            <a:ext cx="1219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6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2706B2"/>
                </a:solidFill>
              </a:rPr>
              <a:t>SPICE - Lab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839200" cy="58674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In order to write SPICE code for Diode, we required two type of statements: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Diode Statements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Model Statements</a:t>
            </a:r>
          </a:p>
          <a:p>
            <a:endParaRPr lang="en-US" sz="2000" dirty="0"/>
          </a:p>
          <a:p>
            <a:r>
              <a:rPr lang="en-US" sz="2000" b="1" u="sng" dirty="0"/>
              <a:t>Diode Statements</a:t>
            </a:r>
            <a:r>
              <a:rPr lang="en-US" sz="2000" dirty="0"/>
              <a:t>: The name of a diode must start with D, and it takes the general </a:t>
            </a:r>
            <a:r>
              <a:rPr lang="en-US" sz="2000" dirty="0" smtClean="0"/>
              <a:t>form</a:t>
            </a:r>
          </a:p>
          <a:p>
            <a:pPr marL="0" indent="0" algn="ctr">
              <a:buNone/>
            </a:pPr>
            <a:r>
              <a:rPr lang="en-US" sz="2000" dirty="0" smtClean="0"/>
              <a:t>D&lt;name&gt; NA NK DNAME[(area) value] </a:t>
            </a:r>
          </a:p>
          <a:p>
            <a:pPr algn="ctr"/>
            <a:endParaRPr lang="en-US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where NA and NK are the </a:t>
            </a:r>
            <a:r>
              <a:rPr lang="en-US" sz="2000" dirty="0" smtClean="0"/>
              <a:t>Anode and </a:t>
            </a:r>
            <a:r>
              <a:rPr lang="en-US" sz="2000" dirty="0"/>
              <a:t>the cathode nodes, respectively.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The current flows from anode node NA through the diode to cathode node NK.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DNAME is the model name.</a:t>
            </a:r>
          </a:p>
          <a:p>
            <a:endParaRPr lang="en-US" sz="2000" dirty="0"/>
          </a:p>
          <a:p>
            <a:r>
              <a:rPr lang="en-US" sz="2000" b="1" u="sng" dirty="0"/>
              <a:t>Model Statements</a:t>
            </a:r>
            <a:r>
              <a:rPr lang="en-US" sz="2000" dirty="0"/>
              <a:t>: The model statement of a diode has the general form</a:t>
            </a:r>
          </a:p>
          <a:p>
            <a:pPr algn="ctr"/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.MODEL DNAME D(P1=V1 P2=V2 P3=V3 … PN=VN)</a:t>
            </a:r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57525"/>
            <a:ext cx="1028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06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2706B2"/>
                </a:solidFill>
              </a:rPr>
              <a:t>SPICE - Lab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990600"/>
            <a:ext cx="8991600" cy="5715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The name of a bipolar transistor must start with Q and it takes the general form</a:t>
            </a:r>
          </a:p>
          <a:p>
            <a:pPr algn="ctr"/>
            <a:r>
              <a:rPr lang="en-US" dirty="0"/>
              <a:t>Q&lt;name&gt; NC NB NE </a:t>
            </a:r>
            <a:r>
              <a:rPr lang="en-US" dirty="0">
                <a:solidFill>
                  <a:srgbClr val="C00000"/>
                </a:solidFill>
              </a:rPr>
              <a:t>NS</a:t>
            </a:r>
            <a:r>
              <a:rPr lang="en-US" dirty="0"/>
              <a:t> QNAME [(area) value]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Where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dirty="0"/>
              <a:t> NC, NB, NE, and NS are the </a:t>
            </a:r>
            <a:r>
              <a:rPr lang="en-US" sz="2000" dirty="0"/>
              <a:t>collector</a:t>
            </a:r>
            <a:r>
              <a:rPr lang="en-US" dirty="0"/>
              <a:t>, base, emitter, and substrate nodes,</a:t>
            </a:r>
          </a:p>
          <a:p>
            <a:pPr lvl="1"/>
            <a:r>
              <a:rPr lang="en-US" dirty="0"/>
              <a:t>respectively. 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dirty="0"/>
              <a:t>QNAME could be any name of up to eight characters. </a:t>
            </a:r>
          </a:p>
          <a:p>
            <a:pPr marL="742950" lvl="1" indent="-285750">
              <a:buFont typeface="Wingdings" pitchFamily="2" charset="2"/>
              <a:buChar char="q"/>
            </a:pPr>
            <a:endParaRPr lang="en-US" dirty="0"/>
          </a:p>
          <a:p>
            <a:r>
              <a:rPr lang="en-US" dirty="0"/>
              <a:t>The substrate node is optional: If not specified, it defaults to ground. </a:t>
            </a:r>
          </a:p>
          <a:p>
            <a:endParaRPr lang="en-US" dirty="0"/>
          </a:p>
          <a:p>
            <a:r>
              <a:rPr lang="en-US" dirty="0"/>
              <a:t>Positive current is the current that flows into a terminal. That is, the current flows from the collector node, through the device, to the emitter node for an NPN BJT.</a:t>
            </a:r>
          </a:p>
          <a:p>
            <a:pPr>
              <a:buFont typeface="Arial" pitchFamily="34" charset="0"/>
              <a:buChar char="•"/>
            </a:pPr>
            <a:endParaRPr lang="en-US" sz="2800" baseline="-25000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44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2706B2"/>
                </a:solidFill>
              </a:rPr>
              <a:t>SPICE - Lab</a:t>
            </a:r>
            <a:endParaRPr lang="en-IN" dirty="0">
              <a:solidFill>
                <a:srgbClr val="2706B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915400" cy="5715000"/>
          </a:xfrm>
        </p:spPr>
        <p:txBody>
          <a:bodyPr>
            <a:normAutofit/>
          </a:bodyPr>
          <a:lstStyle/>
          <a:p>
            <a:r>
              <a:rPr lang="en-US" sz="2000" dirty="0"/>
              <a:t>The model statement for NPN transistors has the general form</a:t>
            </a:r>
          </a:p>
          <a:p>
            <a:pPr marL="0" indent="0" algn="ctr">
              <a:buNone/>
            </a:pPr>
            <a:r>
              <a:rPr lang="en-US" sz="2000" dirty="0"/>
              <a:t>.MODEL QNAME NPN (P1=V1 P2=V2 P3=V3 … PN=VN)</a:t>
            </a:r>
          </a:p>
          <a:p>
            <a:pPr algn="ctr"/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and </a:t>
            </a:r>
            <a:r>
              <a:rPr lang="en-US" sz="2000" dirty="0"/>
              <a:t>the general form for PNP transistors is</a:t>
            </a:r>
          </a:p>
          <a:p>
            <a:pPr marL="0" indent="0" algn="ctr">
              <a:buNone/>
            </a:pPr>
            <a:r>
              <a:rPr lang="en-US" sz="2000" dirty="0"/>
              <a:t>.MODEL QNAME PNP (P1=V1 P2=V2 P3=V3 … PN=VN)</a:t>
            </a:r>
          </a:p>
          <a:p>
            <a:pPr marL="0" indent="0">
              <a:buNone/>
            </a:pPr>
            <a:r>
              <a:rPr lang="en-US" sz="2000" dirty="0"/>
              <a:t>where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QNAME is the name of the BJT model.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NPN and PNP are the type symbols for NPN and PNP transistors, respectively.</a:t>
            </a:r>
          </a:p>
          <a:p>
            <a:endParaRPr lang="en-US" sz="2000" dirty="0"/>
          </a:p>
          <a:p>
            <a:r>
              <a:rPr lang="en-US" sz="2000" dirty="0"/>
              <a:t>Example:                                   Q1 2 6 3 3 2N6546 </a:t>
            </a:r>
          </a:p>
          <a:p>
            <a:pPr marL="0" indent="0" algn="ctr">
              <a:buNone/>
            </a:pPr>
            <a:r>
              <a:rPr lang="en-US" sz="2000" dirty="0"/>
              <a:t>.MODEL 2N6546 NPN (IS=6.83E−14 BF=13 CJE=1PF CJC=607.3PF TF=26.5NS)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59740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706B2"/>
                </a:solidFill>
              </a:rPr>
              <a:t>SPICE - Lab</a:t>
            </a:r>
            <a:endParaRPr lang="en-IN" sz="3600" dirty="0">
              <a:solidFill>
                <a:srgbClr val="2706B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990600"/>
            <a:ext cx="8991600" cy="5715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The symbol of a metal-oxide silicon field-effect transistor (MOSFET) is M.</a:t>
            </a:r>
          </a:p>
          <a:p>
            <a:pPr algn="just"/>
            <a:r>
              <a:rPr lang="en-US" dirty="0"/>
              <a:t>The name of a MOSFET must start with M and takes the general form</a:t>
            </a:r>
          </a:p>
          <a:p>
            <a:pPr marL="0" indent="0" algn="ctr">
              <a:buNone/>
            </a:pPr>
            <a:r>
              <a:rPr lang="en-US" dirty="0"/>
              <a:t>M&lt;name&gt; ND NG NS NB MNAME</a:t>
            </a:r>
          </a:p>
          <a:p>
            <a:pPr marL="0" indent="0" algn="ctr">
              <a:buNone/>
            </a:pPr>
            <a:r>
              <a:rPr lang="en-US" dirty="0"/>
              <a:t>+ [L=&lt;value] [W=&lt;value&gt;]</a:t>
            </a:r>
          </a:p>
          <a:p>
            <a:pPr marL="0" indent="0" algn="ctr">
              <a:buNone/>
            </a:pPr>
            <a:r>
              <a:rPr lang="en-US" dirty="0"/>
              <a:t>+ [AD=&lt;value&gt;] [AS=&lt;value&gt;]</a:t>
            </a:r>
          </a:p>
          <a:p>
            <a:pPr marL="0" indent="0" algn="ctr">
              <a:buNone/>
            </a:pPr>
            <a:r>
              <a:rPr lang="en-US" dirty="0"/>
              <a:t>+ [PD=&lt;value&gt;] [PS=&lt;value&gt;]</a:t>
            </a:r>
          </a:p>
          <a:p>
            <a:pPr marL="0" indent="0" algn="ctr">
              <a:buNone/>
            </a:pPr>
            <a:r>
              <a:rPr lang="en-US" dirty="0"/>
              <a:t>+ [NRD=&lt;value&gt;] [NRS=&lt;value&gt;]</a:t>
            </a:r>
          </a:p>
          <a:p>
            <a:pPr marL="0" indent="0" algn="ctr">
              <a:buNone/>
            </a:pPr>
            <a:r>
              <a:rPr lang="en-US" dirty="0"/>
              <a:t>+ [NRG=&lt;value&gt;] [NRB=&lt;value&gt;]</a:t>
            </a:r>
          </a:p>
          <a:p>
            <a:pPr marL="0" indent="0" algn="just">
              <a:buNone/>
            </a:pPr>
            <a:r>
              <a:rPr lang="en-US" dirty="0"/>
              <a:t>where </a:t>
            </a: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n-US" dirty="0"/>
              <a:t>ND, NG, NS, and NB are the drain, gate, source, and bulk (or substrate)nodes, respectively. </a:t>
            </a: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n-US" dirty="0"/>
              <a:t>MNAME is the model name and can begin with any character; Its word size is normally limited to eight characters. </a:t>
            </a:r>
          </a:p>
          <a:p>
            <a:pPr lvl="1" algn="just"/>
            <a:endParaRPr lang="en-US" dirty="0"/>
          </a:p>
          <a:p>
            <a:pPr algn="just"/>
            <a:r>
              <a:rPr lang="en-US" dirty="0"/>
              <a:t>Positive current is the current that flows into a terminal. That is, the current flows from the drain node, through the device, to the source node for an </a:t>
            </a:r>
            <a:r>
              <a:rPr lang="en-US" i="1" dirty="0"/>
              <a:t>n</a:t>
            </a:r>
            <a:r>
              <a:rPr lang="en-US" dirty="0"/>
              <a:t>-channel MOSFET. 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94771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5892</TotalTime>
  <Words>2804</Words>
  <Application>Microsoft Office PowerPoint</Application>
  <PresentationFormat>On-screen Show (4:3)</PresentationFormat>
  <Paragraphs>458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Equity</vt:lpstr>
      <vt:lpstr>EI-27003: Electronics Devices and Circuits LAB</vt:lpstr>
      <vt:lpstr>SPICE - Lab</vt:lpstr>
      <vt:lpstr>SPICE - Lab</vt:lpstr>
      <vt:lpstr>SPICE - Lab</vt:lpstr>
      <vt:lpstr>SPICE - Lab</vt:lpstr>
      <vt:lpstr>SPICE - Lab</vt:lpstr>
      <vt:lpstr>SPICE - Lab</vt:lpstr>
      <vt:lpstr>SPICE - Lab</vt:lpstr>
      <vt:lpstr>SPICE - Lab</vt:lpstr>
      <vt:lpstr>SPICE - Lab</vt:lpstr>
      <vt:lpstr>SPICE - Lab</vt:lpstr>
      <vt:lpstr>SPICE - Lab</vt:lpstr>
      <vt:lpstr>SPICE - Lab</vt:lpstr>
      <vt:lpstr>SPICE - Lab</vt:lpstr>
      <vt:lpstr>SPICE - Lab</vt:lpstr>
      <vt:lpstr>SPICE - Lab</vt:lpstr>
      <vt:lpstr>SPICE - Lab</vt:lpstr>
      <vt:lpstr>SPICE - Lab</vt:lpstr>
      <vt:lpstr>SPICE - Lab</vt:lpstr>
      <vt:lpstr>SPICE - Lab</vt:lpstr>
      <vt:lpstr>SPICE - Lab</vt:lpstr>
      <vt:lpstr>Exp-2(a): Diode Characteristics</vt:lpstr>
      <vt:lpstr>Exp-2(b):Effect of Temperature on Diode Characteristics</vt:lpstr>
      <vt:lpstr>Exp-3(a): Positive Shunt Clipper</vt:lpstr>
      <vt:lpstr>Exp-3(b): Positive Biased Shunt Clipper</vt:lpstr>
      <vt:lpstr>Exp-3(c): Double Shunt Clipper</vt:lpstr>
      <vt:lpstr>Exp-4(a): Half Wave Rectifier</vt:lpstr>
      <vt:lpstr>Exp-4(b): Full Wave Center Tap Rectifier with Capacitor Filter</vt:lpstr>
      <vt:lpstr>Exp-5(a):Input Characteristics of BJT</vt:lpstr>
      <vt:lpstr>Exp-5(b):Output Characteristics of BJT</vt:lpstr>
      <vt:lpstr>Exp-6:BJT Amplifier in CE configuration</vt:lpstr>
      <vt:lpstr>Exp-7: Vds – Id characteristics of NMOS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ECG ACQUTITON PREAMPLIFIER AND MAIN-AMPLIFEIR</dc:title>
  <dc:creator>AJAY</dc:creator>
  <cp:lastModifiedBy>ismail - [2010]</cp:lastModifiedBy>
  <cp:revision>616</cp:revision>
  <dcterms:created xsi:type="dcterms:W3CDTF">2016-12-17T03:22:15Z</dcterms:created>
  <dcterms:modified xsi:type="dcterms:W3CDTF">2025-04-27T16:08:54Z</dcterms:modified>
</cp:coreProperties>
</file>