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5" r:id="rId1"/>
  </p:sldMasterIdLst>
  <p:notesMasterIdLst>
    <p:notesMasterId r:id="rId36"/>
  </p:notesMasterIdLst>
  <p:sldIdLst>
    <p:sldId id="284" r:id="rId2"/>
    <p:sldId id="286" r:id="rId3"/>
    <p:sldId id="381" r:id="rId4"/>
    <p:sldId id="382" r:id="rId5"/>
    <p:sldId id="383" r:id="rId6"/>
    <p:sldId id="384" r:id="rId7"/>
    <p:sldId id="385" r:id="rId8"/>
    <p:sldId id="386" r:id="rId9"/>
    <p:sldId id="387" r:id="rId10"/>
    <p:sldId id="389" r:id="rId11"/>
    <p:sldId id="390" r:id="rId12"/>
    <p:sldId id="391" r:id="rId13"/>
    <p:sldId id="393" r:id="rId14"/>
    <p:sldId id="392" r:id="rId15"/>
    <p:sldId id="399" r:id="rId16"/>
    <p:sldId id="400" r:id="rId17"/>
    <p:sldId id="439" r:id="rId18"/>
    <p:sldId id="449" r:id="rId19"/>
    <p:sldId id="451" r:id="rId20"/>
    <p:sldId id="447" r:id="rId21"/>
    <p:sldId id="446" r:id="rId22"/>
    <p:sldId id="448" r:id="rId23"/>
    <p:sldId id="452" r:id="rId24"/>
    <p:sldId id="440" r:id="rId25"/>
    <p:sldId id="453" r:id="rId26"/>
    <p:sldId id="454" r:id="rId27"/>
    <p:sldId id="455" r:id="rId28"/>
    <p:sldId id="456" r:id="rId29"/>
    <p:sldId id="457" r:id="rId30"/>
    <p:sldId id="444" r:id="rId31"/>
    <p:sldId id="445" r:id="rId32"/>
    <p:sldId id="443" r:id="rId33"/>
    <p:sldId id="458" r:id="rId34"/>
    <p:sldId id="45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4" autoAdjust="0"/>
  </p:normalViewPr>
  <p:slideViewPr>
    <p:cSldViewPr snapToObjects="1">
      <p:cViewPr varScale="1">
        <p:scale>
          <a:sx n="87" d="100"/>
          <a:sy n="87"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37" d="100"/>
          <a:sy n="37" d="100"/>
        </p:scale>
        <p:origin x="-14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4A821E80-A87F-4114-BD59-8E9DCFFCCA23}" type="slidenum">
              <a:rPr lang="en-US" altLang="en-US"/>
              <a:pPr/>
              <a:t>‹#›</a:t>
            </a:fld>
            <a:endParaRPr lang="en-US" altLang="en-US"/>
          </a:p>
        </p:txBody>
      </p:sp>
    </p:spTree>
    <p:extLst>
      <p:ext uri="{BB962C8B-B14F-4D97-AF65-F5344CB8AC3E}">
        <p14:creationId xmlns:p14="http://schemas.microsoft.com/office/powerpoint/2010/main" val="2334691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F9AE84-26DB-45FE-A93A-FBA9E983FDEE}" type="slidenum">
              <a:rPr lang="en-US" altLang="en-US" smtClean="0"/>
              <a:pPr/>
              <a:t>‹#›</a:t>
            </a:fld>
            <a:endParaRPr lang="en-US" altLang="en-US"/>
          </a:p>
        </p:txBody>
      </p:sp>
    </p:spTree>
    <p:extLst>
      <p:ext uri="{BB962C8B-B14F-4D97-AF65-F5344CB8AC3E}">
        <p14:creationId xmlns:p14="http://schemas.microsoft.com/office/powerpoint/2010/main" val="53616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394CBE4-FB8E-4155-BD5F-EB9AA29E28DE}" type="slidenum">
              <a:rPr lang="en-US" altLang="en-US" smtClean="0"/>
              <a:pPr/>
              <a:t>‹#›</a:t>
            </a:fld>
            <a:endParaRPr lang="en-US" altLang="en-US"/>
          </a:p>
        </p:txBody>
      </p:sp>
    </p:spTree>
    <p:extLst>
      <p:ext uri="{BB962C8B-B14F-4D97-AF65-F5344CB8AC3E}">
        <p14:creationId xmlns:p14="http://schemas.microsoft.com/office/powerpoint/2010/main" val="32227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F08F5C3-79A3-49B0-8C79-B828AE950223}" type="slidenum">
              <a:rPr lang="en-US" altLang="en-US" smtClean="0"/>
              <a:pPr/>
              <a:t>‹#›</a:t>
            </a:fld>
            <a:endParaRPr lang="en-US" altLang="en-US"/>
          </a:p>
        </p:txBody>
      </p:sp>
    </p:spTree>
    <p:extLst>
      <p:ext uri="{BB962C8B-B14F-4D97-AF65-F5344CB8AC3E}">
        <p14:creationId xmlns:p14="http://schemas.microsoft.com/office/powerpoint/2010/main" val="152307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667CAC2-A2EE-4A01-9087-DD24CEFC626E}" type="slidenum">
              <a:rPr lang="en-US" altLang="en-US"/>
              <a:pPr/>
              <a:t>‹#›</a:t>
            </a:fld>
            <a:endParaRPr lang="en-US" altLang="en-US"/>
          </a:p>
        </p:txBody>
      </p:sp>
    </p:spTree>
    <p:extLst>
      <p:ext uri="{BB962C8B-B14F-4D97-AF65-F5344CB8AC3E}">
        <p14:creationId xmlns:p14="http://schemas.microsoft.com/office/powerpoint/2010/main" val="18961048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C14A2F0-8252-40BE-A7BA-BD4F8E15369E}" type="slidenum">
              <a:rPr lang="en-US" altLang="en-US"/>
              <a:pPr/>
              <a:t>‹#›</a:t>
            </a:fld>
            <a:endParaRPr lang="en-US" altLang="en-US"/>
          </a:p>
        </p:txBody>
      </p:sp>
    </p:spTree>
    <p:extLst>
      <p:ext uri="{BB962C8B-B14F-4D97-AF65-F5344CB8AC3E}">
        <p14:creationId xmlns:p14="http://schemas.microsoft.com/office/powerpoint/2010/main" val="15674727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4E13EDE-2A91-4491-8C98-10EE80332C84}" type="slidenum">
              <a:rPr lang="en-US" altLang="en-US" smtClean="0"/>
              <a:pPr/>
              <a:t>‹#›</a:t>
            </a:fld>
            <a:endParaRPr lang="en-US" altLang="en-US"/>
          </a:p>
        </p:txBody>
      </p:sp>
    </p:spTree>
    <p:extLst>
      <p:ext uri="{BB962C8B-B14F-4D97-AF65-F5344CB8AC3E}">
        <p14:creationId xmlns:p14="http://schemas.microsoft.com/office/powerpoint/2010/main" val="365073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AC21CD5-16D3-44B6-AA47-29CC580453F1}" type="slidenum">
              <a:rPr lang="en-US" altLang="en-US" smtClean="0"/>
              <a:pPr/>
              <a:t>‹#›</a:t>
            </a:fld>
            <a:endParaRPr lang="en-US" altLang="en-US"/>
          </a:p>
        </p:txBody>
      </p:sp>
    </p:spTree>
    <p:extLst>
      <p:ext uri="{BB962C8B-B14F-4D97-AF65-F5344CB8AC3E}">
        <p14:creationId xmlns:p14="http://schemas.microsoft.com/office/powerpoint/2010/main" val="71780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1018C8F-E7F1-4E70-8861-7E81B11B6F3E}" type="slidenum">
              <a:rPr lang="en-US" altLang="en-US" smtClean="0"/>
              <a:pPr/>
              <a:t>‹#›</a:t>
            </a:fld>
            <a:endParaRPr lang="en-US" altLang="en-US"/>
          </a:p>
        </p:txBody>
      </p:sp>
    </p:spTree>
    <p:extLst>
      <p:ext uri="{BB962C8B-B14F-4D97-AF65-F5344CB8AC3E}">
        <p14:creationId xmlns:p14="http://schemas.microsoft.com/office/powerpoint/2010/main" val="17632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8AD81E4-1171-4BD1-AD73-9FDD1240B90C}" type="slidenum">
              <a:rPr lang="en-US" altLang="en-US" smtClean="0"/>
              <a:pPr/>
              <a:t>‹#›</a:t>
            </a:fld>
            <a:endParaRPr lang="en-US" altLang="en-US"/>
          </a:p>
        </p:txBody>
      </p:sp>
    </p:spTree>
    <p:extLst>
      <p:ext uri="{BB962C8B-B14F-4D97-AF65-F5344CB8AC3E}">
        <p14:creationId xmlns:p14="http://schemas.microsoft.com/office/powerpoint/2010/main" val="334113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4C8DA53-452D-4B9E-8F50-9E51EBEE7151}" type="slidenum">
              <a:rPr lang="en-US" altLang="en-US" smtClean="0"/>
              <a:pPr/>
              <a:t>‹#›</a:t>
            </a:fld>
            <a:endParaRPr lang="en-US" altLang="en-US"/>
          </a:p>
        </p:txBody>
      </p:sp>
    </p:spTree>
    <p:extLst>
      <p:ext uri="{BB962C8B-B14F-4D97-AF65-F5344CB8AC3E}">
        <p14:creationId xmlns:p14="http://schemas.microsoft.com/office/powerpoint/2010/main" val="247399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7A3F6C2-FDDE-4682-8C82-886EA50FE1EA}" type="slidenum">
              <a:rPr lang="en-US" altLang="en-US" smtClean="0"/>
              <a:pPr/>
              <a:t>‹#›</a:t>
            </a:fld>
            <a:endParaRPr lang="en-US" altLang="en-US"/>
          </a:p>
        </p:txBody>
      </p:sp>
    </p:spTree>
    <p:extLst>
      <p:ext uri="{BB962C8B-B14F-4D97-AF65-F5344CB8AC3E}">
        <p14:creationId xmlns:p14="http://schemas.microsoft.com/office/powerpoint/2010/main" val="12831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F9B4514-C96A-444B-BFEC-A0E38AE1F8B1}" type="slidenum">
              <a:rPr lang="en-US" altLang="en-US" smtClean="0"/>
              <a:pPr/>
              <a:t>‹#›</a:t>
            </a:fld>
            <a:endParaRPr lang="en-US" altLang="en-US"/>
          </a:p>
        </p:txBody>
      </p:sp>
    </p:spTree>
    <p:extLst>
      <p:ext uri="{BB962C8B-B14F-4D97-AF65-F5344CB8AC3E}">
        <p14:creationId xmlns:p14="http://schemas.microsoft.com/office/powerpoint/2010/main" val="307064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7D7B157-AFC7-461F-A892-B14633626EF8}" type="slidenum">
              <a:rPr lang="en-US" altLang="en-US" smtClean="0"/>
              <a:pPr/>
              <a:t>‹#›</a:t>
            </a:fld>
            <a:endParaRPr lang="en-US" altLang="en-US"/>
          </a:p>
        </p:txBody>
      </p:sp>
    </p:spTree>
    <p:extLst>
      <p:ext uri="{BB962C8B-B14F-4D97-AF65-F5344CB8AC3E}">
        <p14:creationId xmlns:p14="http://schemas.microsoft.com/office/powerpoint/2010/main" val="366324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C7385-C7B0-44EB-9164-CEC9A0B91E7C}" type="slidenum">
              <a:rPr lang="en-US" altLang="en-US" smtClean="0"/>
              <a:pPr/>
              <a:t>‹#›</a:t>
            </a:fld>
            <a:endParaRPr lang="en-US" altLang="en-US"/>
          </a:p>
        </p:txBody>
      </p:sp>
    </p:spTree>
    <p:extLst>
      <p:ext uri="{BB962C8B-B14F-4D97-AF65-F5344CB8AC3E}">
        <p14:creationId xmlns:p14="http://schemas.microsoft.com/office/powerpoint/2010/main" val="208982114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605" y="1761488"/>
            <a:ext cx="2844990" cy="584980"/>
          </a:xfrm>
        </p:spPr>
        <p:txBody>
          <a:bodyPr>
            <a:normAutofit fontScale="90000"/>
          </a:bodyPr>
          <a:lstStyle/>
          <a:p>
            <a:pPr algn="ctr" eaLnBrk="1" hangingPunct="1">
              <a:defRPr/>
            </a:pPr>
            <a:r>
              <a:rPr lang="en-US" sz="3600" b="1" dirty="0" smtClean="0">
                <a:solidFill>
                  <a:srgbClr val="7030A0"/>
                </a:solidFill>
              </a:rPr>
              <a:t>Unit 5</a:t>
            </a:r>
          </a:p>
        </p:txBody>
      </p:sp>
      <p:sp>
        <p:nvSpPr>
          <p:cNvPr id="3" name="Content Placeholder 2"/>
          <p:cNvSpPr>
            <a:spLocks noGrp="1"/>
          </p:cNvSpPr>
          <p:nvPr>
            <p:ph idx="1"/>
          </p:nvPr>
        </p:nvSpPr>
        <p:spPr>
          <a:xfrm>
            <a:off x="495300" y="2282861"/>
            <a:ext cx="8229600" cy="2133600"/>
          </a:xfrm>
        </p:spPr>
        <p:txBody>
          <a:bodyPr>
            <a:normAutofit/>
          </a:bodyPr>
          <a:lstStyle/>
          <a:p>
            <a:pPr algn="ctr" eaLnBrk="1" hangingPunct="1">
              <a:buFont typeface="Wingdings" panose="05000000000000000000" pitchFamily="2" charset="2"/>
              <a:buNone/>
              <a:defRPr/>
            </a:pPr>
            <a:r>
              <a:rPr lang="en-US" sz="2400" b="1" dirty="0" smtClean="0">
                <a:solidFill>
                  <a:srgbClr val="C00000"/>
                </a:solidFill>
              </a:rPr>
              <a:t> A.C. Bridges</a:t>
            </a:r>
          </a:p>
          <a:p>
            <a:pPr algn="ctr" eaLnBrk="1" hangingPunct="1">
              <a:buFont typeface="Wingdings" panose="05000000000000000000" pitchFamily="2" charset="2"/>
              <a:buNone/>
              <a:defRPr/>
            </a:pPr>
            <a:r>
              <a:rPr lang="en-US" sz="2400" b="1" dirty="0" smtClean="0">
                <a:solidFill>
                  <a:srgbClr val="C00000"/>
                </a:solidFill>
              </a:rPr>
              <a:t>Signal </a:t>
            </a:r>
            <a:r>
              <a:rPr lang="en-US" sz="2400" b="1" dirty="0" smtClean="0">
                <a:solidFill>
                  <a:srgbClr val="C00000"/>
                </a:solidFill>
              </a:rPr>
              <a:t>and waveform generators, digital voltmeter, digital counter, </a:t>
            </a:r>
            <a:r>
              <a:rPr lang="en-US" sz="2400" b="1" dirty="0" err="1" smtClean="0">
                <a:solidFill>
                  <a:srgbClr val="C00000"/>
                </a:solidFill>
              </a:rPr>
              <a:t>multimeter</a:t>
            </a:r>
            <a:r>
              <a:rPr lang="en-US" sz="2400" b="1" dirty="0" smtClean="0">
                <a:solidFill>
                  <a:srgbClr val="C00000"/>
                </a:solidFill>
              </a:rPr>
              <a:t>, distortion analyzers, </a:t>
            </a:r>
            <a:r>
              <a:rPr lang="en-US" sz="2400" b="1" dirty="0" smtClean="0">
                <a:solidFill>
                  <a:srgbClr val="C00000"/>
                </a:solidFill>
              </a:rPr>
              <a:t> </a:t>
            </a:r>
            <a:r>
              <a:rPr lang="en-US" sz="2400" b="1" dirty="0" smtClean="0">
                <a:solidFill>
                  <a:srgbClr val="C00000"/>
                </a:solidFill>
              </a:rPr>
              <a:t>insertion loss, RF power and impedance measurement</a:t>
            </a:r>
            <a:endParaRPr lang="en-US" sz="2400" dirty="0" smtClean="0"/>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EC3033E-A463-481E-A251-24EADA209AFB}" type="slidenum">
              <a:rPr lang="en-US" altLang="en-US">
                <a:latin typeface="Arial" panose="020B0604020202020204" pitchFamily="34" charset="0"/>
              </a:rPr>
              <a:pPr/>
              <a:t>1</a:t>
            </a:fld>
            <a:endParaRPr lang="en-US" altLang="en-US" dirty="0">
              <a:latin typeface="Arial" panose="020B0604020202020204" pitchFamily="34" charset="0"/>
            </a:endParaRPr>
          </a:p>
        </p:txBody>
      </p:sp>
      <p:sp>
        <p:nvSpPr>
          <p:cNvPr id="3077" name="TextBox 4"/>
          <p:cNvSpPr txBox="1">
            <a:spLocks noChangeArrowheads="1"/>
          </p:cNvSpPr>
          <p:nvPr/>
        </p:nvSpPr>
        <p:spPr bwMode="auto">
          <a:xfrm>
            <a:off x="762000" y="5334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sz="3600" b="1" dirty="0" smtClean="0">
                <a:solidFill>
                  <a:schemeClr val="accent2"/>
                </a:solidFill>
              </a:rPr>
              <a:t>Fundamental of</a:t>
            </a:r>
            <a:r>
              <a:rPr lang="en-US" altLang="en-US" sz="3600" b="1" dirty="0" smtClean="0">
                <a:solidFill>
                  <a:schemeClr val="accent2"/>
                </a:solidFill>
              </a:rPr>
              <a:t> Measurement</a:t>
            </a:r>
            <a:endParaRPr lang="en-US" altLang="en-US" sz="3600" b="1" dirty="0" smtClean="0">
              <a:solidFill>
                <a:schemeClr val="accent2"/>
              </a:solidFill>
            </a:endParaRPr>
          </a:p>
          <a:p>
            <a:pPr algn="ctr"/>
            <a:r>
              <a:rPr lang="en-US" altLang="en-US" sz="3600" b="1" dirty="0" smtClean="0">
                <a:solidFill>
                  <a:schemeClr val="accent2"/>
                </a:solidFill>
              </a:rPr>
              <a:t>(</a:t>
            </a:r>
            <a:r>
              <a:rPr lang="en-US" altLang="en-US" sz="3600" b="1" dirty="0" smtClean="0">
                <a:solidFill>
                  <a:schemeClr val="accent2"/>
                </a:solidFill>
              </a:rPr>
              <a:t>EI 27002)</a:t>
            </a:r>
            <a:endParaRPr lang="en-US" altLang="en-US" sz="3600" dirty="0">
              <a:solidFill>
                <a:schemeClr val="accent2"/>
              </a:solidFill>
            </a:endParaRPr>
          </a:p>
        </p:txBody>
      </p:sp>
      <p:sp>
        <p:nvSpPr>
          <p:cNvPr id="3078" name="TextBox 5"/>
          <p:cNvSpPr txBox="1">
            <a:spLocks noChangeArrowheads="1"/>
          </p:cNvSpPr>
          <p:nvPr/>
        </p:nvSpPr>
        <p:spPr bwMode="auto">
          <a:xfrm>
            <a:off x="600501" y="3962400"/>
            <a:ext cx="800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sz="2400" b="1" dirty="0" smtClean="0">
              <a:solidFill>
                <a:srgbClr val="00B050"/>
              </a:solidFill>
            </a:endParaRPr>
          </a:p>
          <a:p>
            <a:pPr algn="ctr"/>
            <a:r>
              <a:rPr lang="en-US" altLang="en-US" sz="2400" b="1" dirty="0" err="1" smtClean="0">
                <a:solidFill>
                  <a:srgbClr val="00B050"/>
                </a:solidFill>
              </a:rPr>
              <a:t>Bindu</a:t>
            </a:r>
            <a:r>
              <a:rPr lang="en-US" altLang="en-US" sz="2400" b="1" dirty="0" smtClean="0">
                <a:solidFill>
                  <a:srgbClr val="00B050"/>
                </a:solidFill>
              </a:rPr>
              <a:t> </a:t>
            </a:r>
            <a:r>
              <a:rPr lang="en-US" altLang="en-US" sz="2400" b="1" dirty="0" err="1" smtClean="0">
                <a:solidFill>
                  <a:srgbClr val="00B050"/>
                </a:solidFill>
              </a:rPr>
              <a:t>Solanki</a:t>
            </a:r>
            <a:endParaRPr lang="en-US" altLang="en-US" sz="2400" b="1" dirty="0" smtClean="0"/>
          </a:p>
          <a:p>
            <a:pPr algn="ctr"/>
            <a:r>
              <a:rPr lang="en-US" altLang="en-US" sz="2400" b="1" dirty="0" smtClean="0"/>
              <a:t> </a:t>
            </a:r>
            <a:r>
              <a:rPr lang="en-US" altLang="en-US" sz="2400" b="1" dirty="0" smtClean="0"/>
              <a:t>Electronics and </a:t>
            </a:r>
            <a:r>
              <a:rPr lang="en-US" altLang="en-US" sz="2400" b="1" dirty="0" smtClean="0"/>
              <a:t>Instrumentation </a:t>
            </a:r>
            <a:r>
              <a:rPr lang="en-US" altLang="en-US" sz="2400" b="1" dirty="0" smtClean="0"/>
              <a:t>Engineering </a:t>
            </a:r>
            <a:r>
              <a:rPr lang="en-US" altLang="en-US" sz="2400" b="1" dirty="0" smtClean="0"/>
              <a:t>Department, </a:t>
            </a:r>
          </a:p>
          <a:p>
            <a:pPr algn="ctr"/>
            <a:r>
              <a:rPr lang="en-US" altLang="en-US" sz="2400" b="1" dirty="0" smtClean="0"/>
              <a:t>Shri G. S. Institute of Technology and Science, </a:t>
            </a:r>
          </a:p>
          <a:p>
            <a:pPr algn="ctr"/>
            <a:r>
              <a:rPr lang="en-US" altLang="en-US" sz="2400" b="1" dirty="0" smtClean="0"/>
              <a:t>Indore (M.P.)</a:t>
            </a:r>
            <a:endParaRPr lang="en-US" altLang="en-US" sz="2400" b="1" dirty="0"/>
          </a:p>
        </p:txBody>
      </p:sp>
    </p:spTree>
  </p:cSld>
  <p:clrMapOvr>
    <a:masterClrMapping/>
  </p:clrMapOvr>
  <p:transition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09" y="174367"/>
            <a:ext cx="7886700" cy="511433"/>
          </a:xfrm>
        </p:spPr>
        <p:txBody>
          <a:bodyPr>
            <a:normAutofit fontScale="90000"/>
          </a:bodyPr>
          <a:lstStyle/>
          <a:p>
            <a:pPr algn="ctr"/>
            <a:r>
              <a:rPr lang="en-US" altLang="en-US" sz="3200" b="1" dirty="0" smtClean="0">
                <a:solidFill>
                  <a:srgbClr val="C00000"/>
                </a:solidFill>
              </a:rPr>
              <a:t>Heterodyne type </a:t>
            </a:r>
            <a:r>
              <a:rPr lang="en-US" altLang="en-US" sz="3200" b="1" dirty="0">
                <a:solidFill>
                  <a:srgbClr val="C00000"/>
                </a:solidFill>
              </a:rPr>
              <a:t>wave analyzer</a:t>
            </a:r>
            <a:endParaRPr lang="en-US" dirty="0">
              <a:solidFill>
                <a:srgbClr val="C00000"/>
              </a:solidFill>
            </a:endParaRPr>
          </a:p>
        </p:txBody>
      </p:sp>
      <p:sp>
        <p:nvSpPr>
          <p:cNvPr id="3" name="Content Placeholder 2"/>
          <p:cNvSpPr>
            <a:spLocks noGrp="1"/>
          </p:cNvSpPr>
          <p:nvPr>
            <p:ph idx="1"/>
          </p:nvPr>
        </p:nvSpPr>
        <p:spPr>
          <a:xfrm>
            <a:off x="304800" y="685800"/>
            <a:ext cx="8546592" cy="5110162"/>
          </a:xfrm>
        </p:spPr>
        <p:txBody>
          <a:bodyPr/>
          <a:lstStyle/>
          <a:p>
            <a:pPr algn="just"/>
            <a:r>
              <a:rPr lang="en-US" altLang="en-US" sz="2000" b="1" dirty="0">
                <a:solidFill>
                  <a:srgbClr val="7030A0"/>
                </a:solidFill>
              </a:rPr>
              <a:t>Rather than using a set of tuned filters, the heterodyne wave analyzer shown in Fig</a:t>
            </a:r>
            <a:r>
              <a:rPr lang="en-US" altLang="en-US" sz="2000" b="1" dirty="0" smtClean="0">
                <a:solidFill>
                  <a:srgbClr val="7030A0"/>
                </a:solidFill>
              </a:rPr>
              <a:t>., </a:t>
            </a:r>
            <a:r>
              <a:rPr lang="en-US" altLang="en-US" sz="2000" b="1" dirty="0">
                <a:solidFill>
                  <a:srgbClr val="7030A0"/>
                </a:solidFill>
              </a:rPr>
              <a:t>uses a single, tunable, narrow-bandwidth filter, which may be regarded as the window through which a small portion of the frequency spectrum is examined at any one time.</a:t>
            </a:r>
          </a:p>
          <a:p>
            <a:pPr algn="just"/>
            <a:r>
              <a:rPr lang="en-US" sz="2000" b="1" dirty="0"/>
              <a:t>In this system, the signal from the internal, variable-frequency oscillator will heterodyne with the input signal to produce output signals having frequencies equal to the sum and difference of the oscillator frequency </a:t>
            </a:r>
            <a:r>
              <a:rPr lang="en-US" sz="2000" b="1" dirty="0" err="1"/>
              <a:t>f</a:t>
            </a:r>
            <a:r>
              <a:rPr lang="en-US" sz="2000" b="1" baseline="-25000" dirty="0" err="1"/>
              <a:t>o</a:t>
            </a:r>
            <a:r>
              <a:rPr lang="en-US" sz="2000" b="1" dirty="0"/>
              <a:t> and the input frequency f</a:t>
            </a:r>
            <a:r>
              <a:rPr lang="en-US" sz="2000" b="1" baseline="-25000" dirty="0"/>
              <a:t>i</a:t>
            </a:r>
            <a:r>
              <a:rPr lang="en-US" sz="2000" b="1" dirty="0"/>
              <a:t>. </a:t>
            </a:r>
          </a:p>
          <a:p>
            <a:pPr algn="just"/>
            <a:r>
              <a:rPr lang="en-US" altLang="en-US" sz="2000" b="1" dirty="0" smtClean="0"/>
              <a:t>In </a:t>
            </a:r>
            <a:r>
              <a:rPr lang="en-US" altLang="en-US" sz="2000" b="1" dirty="0"/>
              <a:t>a typical heterodyne wave analyzer, the band pass filter is tuned to a frequency higher than the maximum oscillator frequency. Therefore, the "sum frequency" signal expressed as is passed by the filter to the amplifier</a:t>
            </a:r>
            <a:r>
              <a:rPr lang="en-US" altLang="en-US" sz="2000" b="1" dirty="0" smtClean="0"/>
              <a:t>.</a:t>
            </a:r>
            <a:r>
              <a:rPr lang="en-US" altLang="en-US" dirty="0" smtClean="0"/>
              <a:t>                                                </a:t>
            </a:r>
            <a:r>
              <a:rPr lang="en-US" altLang="en-US" dirty="0"/>
              <a:t>F</a:t>
            </a:r>
            <a:r>
              <a:rPr lang="en-US" altLang="en-US" baseline="-25000" dirty="0"/>
              <a:t>s</a:t>
            </a:r>
            <a:r>
              <a:rPr lang="en-US" altLang="en-US" dirty="0"/>
              <a:t> = </a:t>
            </a:r>
            <a:r>
              <a:rPr lang="en-US" altLang="en-US" dirty="0" err="1"/>
              <a:t>f</a:t>
            </a:r>
            <a:r>
              <a:rPr lang="en-US" altLang="en-US" baseline="-25000" dirty="0" err="1"/>
              <a:t>o</a:t>
            </a:r>
            <a:r>
              <a:rPr lang="en-US" altLang="en-US" dirty="0"/>
              <a:t> + f</a:t>
            </a:r>
            <a:r>
              <a:rPr lang="en-US" altLang="en-US" baseline="-25000" dirty="0"/>
              <a:t>i</a:t>
            </a:r>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10</a:t>
            </a:fld>
            <a:endParaRPr lang="en-US" altLang="en-US"/>
          </a:p>
        </p:txBody>
      </p:sp>
      <p:pic>
        <p:nvPicPr>
          <p:cNvPr id="6" name="Picture 5"/>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133600" y="3962400"/>
            <a:ext cx="6717792" cy="2895600"/>
          </a:xfrm>
          <a:prstGeom prst="rect">
            <a:avLst/>
          </a:prstGeom>
        </p:spPr>
      </p:pic>
    </p:spTree>
    <p:extLst>
      <p:ext uri="{BB962C8B-B14F-4D97-AF65-F5344CB8AC3E}">
        <p14:creationId xmlns:p14="http://schemas.microsoft.com/office/powerpoint/2010/main" val="118493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567363"/>
          </a:xfrm>
        </p:spPr>
        <p:txBody>
          <a:bodyPr>
            <a:normAutofit/>
          </a:bodyPr>
          <a:lstStyle/>
          <a:p>
            <a:pPr algn="just"/>
            <a:r>
              <a:rPr lang="en-US" altLang="en-US" b="1" dirty="0">
                <a:solidFill>
                  <a:srgbClr val="7030A0"/>
                </a:solidFill>
              </a:rPr>
              <a:t>As the frequency of the oscillator is decreased from its maximum </a:t>
            </a:r>
            <a:r>
              <a:rPr lang="en-US" altLang="en-US" b="1" dirty="0" smtClean="0">
                <a:solidFill>
                  <a:srgbClr val="7030A0"/>
                </a:solidFill>
              </a:rPr>
              <a:t>frequency, </a:t>
            </a:r>
            <a:r>
              <a:rPr lang="en-US" altLang="en-US" b="1" dirty="0">
                <a:solidFill>
                  <a:srgbClr val="7030A0"/>
                </a:solidFill>
              </a:rPr>
              <a:t>a point will be reached where </a:t>
            </a:r>
            <a:r>
              <a:rPr lang="en-US" altLang="en-US" b="1" dirty="0" err="1">
                <a:solidFill>
                  <a:srgbClr val="FF0000"/>
                </a:solidFill>
              </a:rPr>
              <a:t>f</a:t>
            </a:r>
            <a:r>
              <a:rPr lang="en-US" altLang="en-US" b="1" baseline="-25000" dirty="0" err="1">
                <a:solidFill>
                  <a:srgbClr val="FF0000"/>
                </a:solidFill>
              </a:rPr>
              <a:t>o</a:t>
            </a:r>
            <a:r>
              <a:rPr lang="en-US" altLang="en-US" b="1" dirty="0">
                <a:solidFill>
                  <a:srgbClr val="FF0000"/>
                </a:solidFill>
              </a:rPr>
              <a:t> + f</a:t>
            </a:r>
            <a:r>
              <a:rPr lang="en-US" altLang="en-US" b="1" baseline="-25000" dirty="0">
                <a:solidFill>
                  <a:srgbClr val="FF0000"/>
                </a:solidFill>
              </a:rPr>
              <a:t>i</a:t>
            </a:r>
            <a:r>
              <a:rPr lang="en-US" altLang="en-US" b="1" dirty="0">
                <a:solidFill>
                  <a:srgbClr val="FF0000"/>
                </a:solidFill>
              </a:rPr>
              <a:t> </a:t>
            </a:r>
            <a:r>
              <a:rPr lang="en-US" altLang="en-US" b="1" dirty="0">
                <a:solidFill>
                  <a:srgbClr val="7030A0"/>
                </a:solidFill>
              </a:rPr>
              <a:t>is within the band of frequencies that the bandpass filter will pass. The signal out of the filter is amplified and rectified. </a:t>
            </a:r>
            <a:endParaRPr lang="en-US" altLang="en-US" b="1" dirty="0" smtClean="0">
              <a:solidFill>
                <a:srgbClr val="7030A0"/>
              </a:solidFill>
            </a:endParaRPr>
          </a:p>
          <a:p>
            <a:pPr algn="just"/>
            <a:r>
              <a:rPr lang="en-US" altLang="en-US" dirty="0" smtClean="0"/>
              <a:t>The </a:t>
            </a:r>
            <a:r>
              <a:rPr lang="en-US" altLang="en-US" dirty="0"/>
              <a:t>indicated quantity is amplified and rectified. </a:t>
            </a:r>
            <a:r>
              <a:rPr lang="en-US" altLang="en-US" b="1" dirty="0">
                <a:solidFill>
                  <a:srgbClr val="0070C0"/>
                </a:solidFill>
              </a:rPr>
              <a:t>The indicated quantity is then proportional to the peak amplitude of the fundamental component of the input signal. </a:t>
            </a:r>
            <a:r>
              <a:rPr lang="en-US" altLang="en-US" b="1" dirty="0">
                <a:solidFill>
                  <a:srgbClr val="FF0000"/>
                </a:solidFill>
              </a:rPr>
              <a:t>As the frequency of the oscillator is further decreased, the second harmonic and higher harmonics will be indicated</a:t>
            </a:r>
            <a:r>
              <a:rPr lang="en-US" altLang="en-US" b="1" dirty="0" smtClean="0">
                <a:solidFill>
                  <a:srgbClr val="FF0000"/>
                </a:solidFill>
              </a:rPr>
              <a:t>. </a:t>
            </a:r>
          </a:p>
          <a:p>
            <a:pPr algn="just"/>
            <a:r>
              <a:rPr lang="en-US" altLang="en-US" b="1" dirty="0" smtClean="0">
                <a:solidFill>
                  <a:srgbClr val="0070C0"/>
                </a:solidFill>
              </a:rPr>
              <a:t>The </a:t>
            </a:r>
            <a:r>
              <a:rPr lang="en-US" altLang="en-US" b="1" dirty="0">
                <a:solidFill>
                  <a:srgbClr val="0070C0"/>
                </a:solidFill>
              </a:rPr>
              <a:t>bandwidth of the filter is very narrow, typically about 1 % of the frequency of interest. The attenuation characteristics of a typical commercial audio-frequency analyzer is shown in </a:t>
            </a:r>
            <a:r>
              <a:rPr lang="en-US" altLang="en-US" b="1" dirty="0" smtClean="0">
                <a:solidFill>
                  <a:srgbClr val="0070C0"/>
                </a:solidFill>
              </a:rPr>
              <a:t>Fig. </a:t>
            </a:r>
            <a:r>
              <a:rPr lang="en-US" altLang="en-US" b="1" dirty="0">
                <a:solidFill>
                  <a:srgbClr val="0070C0"/>
                </a:solidFill>
              </a:rPr>
              <a:t>As can be seen, at 0.5</a:t>
            </a:r>
            <a:r>
              <a:rPr lang="en-US" altLang="en-US" b="1" i="1" dirty="0">
                <a:solidFill>
                  <a:srgbClr val="0070C0"/>
                </a:solidFill>
              </a:rPr>
              <a:t>f</a:t>
            </a:r>
            <a:r>
              <a:rPr lang="en-US" altLang="en-US" b="1" dirty="0">
                <a:solidFill>
                  <a:srgbClr val="0070C0"/>
                </a:solidFill>
              </a:rPr>
              <a:t> and at 2</a:t>
            </a:r>
            <a:r>
              <a:rPr lang="en-US" altLang="en-US" b="1" i="1" dirty="0">
                <a:solidFill>
                  <a:srgbClr val="0070C0"/>
                </a:solidFill>
              </a:rPr>
              <a:t>f</a:t>
            </a:r>
            <a:r>
              <a:rPr lang="en-US" altLang="en-US" b="1" dirty="0">
                <a:solidFill>
                  <a:srgbClr val="0070C0"/>
                </a:solidFill>
              </a:rPr>
              <a:t>, attenuation is approximately 75 </a:t>
            </a:r>
            <a:r>
              <a:rPr lang="en-US" altLang="en-US" b="1" dirty="0" err="1">
                <a:solidFill>
                  <a:srgbClr val="0070C0"/>
                </a:solidFill>
              </a:rPr>
              <a:t>dB.</a:t>
            </a:r>
            <a:r>
              <a:rPr lang="en-US" altLang="en-US" b="1" dirty="0">
                <a:solidFill>
                  <a:srgbClr val="0070C0"/>
                </a:solidFill>
              </a:rPr>
              <a:t> </a:t>
            </a:r>
          </a:p>
          <a:p>
            <a:pPr algn="just"/>
            <a:endParaRPr lang="en-US" altLang="en-US" dirty="0"/>
          </a:p>
          <a:p>
            <a:pPr algn="just"/>
            <a:endParaRPr lang="en-US" altLang="en-US" dirty="0"/>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11</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val="776689392"/>
              </p:ext>
            </p:extLst>
          </p:nvPr>
        </p:nvGraphicFramePr>
        <p:xfrm>
          <a:off x="3200400" y="3886200"/>
          <a:ext cx="5105400" cy="2817079"/>
        </p:xfrm>
        <a:graphic>
          <a:graphicData uri="http://schemas.openxmlformats.org/presentationml/2006/ole">
            <mc:AlternateContent xmlns:mc="http://schemas.openxmlformats.org/markup-compatibility/2006">
              <mc:Choice xmlns:v="urn:schemas-microsoft-com:vml" Requires="v">
                <p:oleObj spid="_x0000_s6196" r:id="rId3" imgW="8078328" imgH="4563112" progId="">
                  <p:embed/>
                </p:oleObj>
              </mc:Choice>
              <mc:Fallback>
                <p:oleObj r:id="rId3" imgW="8078328" imgH="4563112" progId="">
                  <p:embed/>
                  <p:pic>
                    <p:nvPicPr>
                      <p:cNvPr id="0" name=""/>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640"/>
                                </a14:imgEffect>
                                <a14:imgEffect>
                                  <a14:saturation sat="233000"/>
                                </a14:imgEffect>
                              </a14:imgLayer>
                            </a14:imgProps>
                          </a:ext>
                          <a:ext uri="{28A0092B-C50C-407E-A947-70E740481C1C}">
                            <a14:useLocalDpi xmlns:a14="http://schemas.microsoft.com/office/drawing/2010/main" val="0"/>
                          </a:ext>
                        </a:extLst>
                      </a:blip>
                      <a:srcRect/>
                      <a:stretch>
                        <a:fillRect/>
                      </a:stretch>
                    </p:blipFill>
                    <p:spPr bwMode="auto">
                      <a:xfrm>
                        <a:off x="3200400" y="3886200"/>
                        <a:ext cx="5105400" cy="28170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615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01713"/>
            <a:ext cx="7886700" cy="3646487"/>
          </a:xfrm>
        </p:spPr>
        <p:txBody>
          <a:bodyPr>
            <a:normAutofit/>
          </a:bodyPr>
          <a:lstStyle/>
          <a:p>
            <a:pPr algn="just"/>
            <a:r>
              <a:rPr lang="en-US" altLang="en-US" dirty="0"/>
              <a:t>The bandwidth of a heterodyne wave analyzer is usually constant. </a:t>
            </a:r>
          </a:p>
          <a:p>
            <a:pPr algn="just"/>
            <a:r>
              <a:rPr lang="en-US" altLang="en-US" dirty="0"/>
              <a:t>This can make analysis very difficult, if not impossible in applications in which the frequency of the waveform being analyzed does not remain constant during the time required for a complete analysis. which is generally several seconds. For example, the bandwidth of an audio-frequency analyzer may be on the order of 10 Hz. </a:t>
            </a:r>
          </a:p>
          <a:p>
            <a:pPr algn="just"/>
            <a:r>
              <a:rPr lang="en-US" altLang="en-US" dirty="0" smtClean="0"/>
              <a:t>A </a:t>
            </a:r>
            <a:r>
              <a:rPr lang="en-US" altLang="en-US" dirty="0"/>
              <a:t>2% change in the fundamental frequency of a 1-kHz signal will shift the frequency of the fifth harmonic by 100 Hz, which is well outside the bandwidth of the instrument</a:t>
            </a:r>
            <a:r>
              <a:rPr lang="en-US" altLang="en-US" dirty="0" smtClean="0"/>
              <a:t>.</a:t>
            </a:r>
          </a:p>
          <a:p>
            <a:pPr algn="just"/>
            <a:endParaRPr lang="en-US" altLang="en-US" dirty="0" smtClean="0"/>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12</a:t>
            </a:fld>
            <a:endParaRPr lang="en-US" altLang="en-US"/>
          </a:p>
        </p:txBody>
      </p:sp>
    </p:spTree>
    <p:extLst>
      <p:ext uri="{BB962C8B-B14F-4D97-AF65-F5344CB8AC3E}">
        <p14:creationId xmlns:p14="http://schemas.microsoft.com/office/powerpoint/2010/main" val="239851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101" y="450376"/>
            <a:ext cx="7886700" cy="5719763"/>
          </a:xfrm>
        </p:spPr>
        <p:txBody>
          <a:bodyPr>
            <a:normAutofit/>
          </a:bodyPr>
          <a:lstStyle/>
          <a:p>
            <a:pPr algn="just"/>
            <a:r>
              <a:rPr lang="en-US" altLang="en-US" sz="2000" dirty="0" smtClean="0">
                <a:solidFill>
                  <a:srgbClr val="FF0000"/>
                </a:solidFill>
              </a:rPr>
              <a:t>Example: A </a:t>
            </a:r>
            <a:r>
              <a:rPr lang="en-US" altLang="en-US" sz="2000" dirty="0">
                <a:solidFill>
                  <a:srgbClr val="FF0000"/>
                </a:solidFill>
              </a:rPr>
              <a:t>wave analyzer has a fixed bandwidth of 4 Hz. By what percentage can a 60-Hz signal change without disrupting measurement of the fourth har­monic with the instrument</a:t>
            </a:r>
            <a:r>
              <a:rPr lang="en-US" altLang="en-US" sz="2000" dirty="0" smtClean="0">
                <a:solidFill>
                  <a:srgbClr val="FF0000"/>
                </a:solidFill>
              </a:rPr>
              <a:t>?</a:t>
            </a:r>
          </a:p>
          <a:p>
            <a:pPr algn="just"/>
            <a:r>
              <a:rPr lang="en-US" altLang="en-US" sz="2000" dirty="0"/>
              <a:t>Solution:</a:t>
            </a:r>
          </a:p>
          <a:p>
            <a:pPr algn="just"/>
            <a:r>
              <a:rPr lang="en-US" altLang="en-US" sz="2000" dirty="0"/>
              <a:t> The maximum frequency shift at any harmonic is one-half the bandwidth or 2 Hz. A frequency shift of 0.5 Hz at the fundamental frequency will cause a 2-Hz frequency shift at the fourth harmonic. The percent change in fre­quency is</a:t>
            </a:r>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13</a:t>
            </a:fld>
            <a:endParaRPr lang="en-US" altLang="en-US"/>
          </a:p>
        </p:txBody>
      </p:sp>
      <p:graphicFrame>
        <p:nvGraphicFramePr>
          <p:cNvPr id="6" name="Object 2"/>
          <p:cNvGraphicFramePr>
            <a:graphicFrameLocks noChangeAspect="1"/>
          </p:cNvGraphicFramePr>
          <p:nvPr>
            <p:extLst>
              <p:ext uri="{D42A27DB-BD31-4B8C-83A1-F6EECF244321}">
                <p14:modId xmlns:p14="http://schemas.microsoft.com/office/powerpoint/2010/main" val="2994218097"/>
              </p:ext>
            </p:extLst>
          </p:nvPr>
        </p:nvGraphicFramePr>
        <p:xfrm>
          <a:off x="1905000" y="3310257"/>
          <a:ext cx="4552950" cy="685800"/>
        </p:xfrm>
        <a:graphic>
          <a:graphicData uri="http://schemas.openxmlformats.org/presentationml/2006/ole">
            <mc:AlternateContent xmlns:mc="http://schemas.openxmlformats.org/markup-compatibility/2006">
              <mc:Choice xmlns:v="urn:schemas-microsoft-com:vml" Requires="v">
                <p:oleObj spid="_x0000_s7215" name="Equation" r:id="rId3" imgW="2489200" imgH="444500" progId="Equation.3">
                  <p:embed/>
                </p:oleObj>
              </mc:Choice>
              <mc:Fallback>
                <p:oleObj name="Equation" r:id="rId3" imgW="24892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10257"/>
                        <a:ext cx="4552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513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886700" cy="4351338"/>
          </a:xfrm>
        </p:spPr>
        <p:txBody>
          <a:bodyPr/>
          <a:lstStyle/>
          <a:p>
            <a:pPr marL="274320" indent="-274320">
              <a:spcBef>
                <a:spcPts val="580"/>
              </a:spcBef>
              <a:buNone/>
              <a:defRPr/>
            </a:pPr>
            <a:r>
              <a:rPr lang="en-US" b="1" dirty="0">
                <a:solidFill>
                  <a:srgbClr val="FF0000"/>
                </a:solidFill>
              </a:rPr>
              <a:t>The principal applications of wave analyzers are:</a:t>
            </a:r>
          </a:p>
          <a:p>
            <a:pPr marL="274320" indent="-274320" algn="just">
              <a:spcBef>
                <a:spcPts val="580"/>
              </a:spcBef>
              <a:buFont typeface="Wingdings 2"/>
              <a:buChar char=""/>
              <a:defRPr/>
            </a:pPr>
            <a:r>
              <a:rPr lang="en-US" dirty="0"/>
              <a:t>Amplitude measurement of a single component of a complex waveform. </a:t>
            </a:r>
          </a:p>
          <a:p>
            <a:pPr marL="274320" indent="-274320" algn="just">
              <a:spcBef>
                <a:spcPts val="580"/>
              </a:spcBef>
              <a:buFont typeface="Wingdings 2"/>
              <a:buChar char=""/>
              <a:defRPr/>
            </a:pPr>
            <a:r>
              <a:rPr lang="en-US" dirty="0"/>
              <a:t>Amplitude measurement in the presence of noise and interfering signals. </a:t>
            </a:r>
          </a:p>
          <a:p>
            <a:pPr marL="274320" indent="-274320" algn="just">
              <a:spcBef>
                <a:spcPts val="580"/>
              </a:spcBef>
              <a:buFont typeface="Wingdings 2"/>
              <a:buChar char=""/>
              <a:defRPr/>
            </a:pPr>
            <a:r>
              <a:rPr lang="en-US" dirty="0"/>
              <a:t>Measurement of signal energy within a well-defined bandwidth.</a:t>
            </a:r>
          </a:p>
          <a:p>
            <a:pPr algn="just"/>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14</a:t>
            </a:fld>
            <a:endParaRPr lang="en-US" altLang="en-US"/>
          </a:p>
        </p:txBody>
      </p:sp>
    </p:spTree>
    <p:extLst>
      <p:ext uri="{BB962C8B-B14F-4D97-AF65-F5344CB8AC3E}">
        <p14:creationId xmlns:p14="http://schemas.microsoft.com/office/powerpoint/2010/main" val="136953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pPr algn="ctr"/>
            <a:r>
              <a:rPr lang="en-US" b="1" dirty="0" smtClean="0">
                <a:solidFill>
                  <a:srgbClr val="C00000"/>
                </a:solidFill>
                <a:latin typeface="+mn-lt"/>
              </a:rPr>
              <a:t>Function generator</a:t>
            </a:r>
            <a:endParaRPr lang="en-US" b="1" dirty="0">
              <a:solidFill>
                <a:srgbClr val="C00000"/>
              </a:solidFill>
              <a:latin typeface="+mn-lt"/>
            </a:endParaRPr>
          </a:p>
        </p:txBody>
      </p:sp>
      <p:sp>
        <p:nvSpPr>
          <p:cNvPr id="3" name="Content Placeholder 2"/>
          <p:cNvSpPr>
            <a:spLocks noGrp="1"/>
          </p:cNvSpPr>
          <p:nvPr>
            <p:ph idx="1"/>
          </p:nvPr>
        </p:nvSpPr>
        <p:spPr>
          <a:xfrm>
            <a:off x="628650" y="1066801"/>
            <a:ext cx="7886700" cy="5110162"/>
          </a:xfrm>
        </p:spPr>
        <p:txBody>
          <a:bodyPr>
            <a:normAutofit/>
          </a:bodyPr>
          <a:lstStyle/>
          <a:p>
            <a:pPr algn="just"/>
            <a:r>
              <a:rPr lang="en-US" dirty="0"/>
              <a:t>Function </a:t>
            </a:r>
            <a:r>
              <a:rPr lang="en-US" dirty="0" smtClean="0"/>
              <a:t>generator </a:t>
            </a:r>
            <a:r>
              <a:rPr lang="en-US" dirty="0"/>
              <a:t>is basically a signal generator that produces different types of waveforms at the output. It has the ability to produce waveforms such as </a:t>
            </a:r>
            <a:r>
              <a:rPr lang="en-US" dirty="0">
                <a:solidFill>
                  <a:srgbClr val="FF0000"/>
                </a:solidFill>
              </a:rPr>
              <a:t>sine wave, square wave, a triangular wave, </a:t>
            </a:r>
            <a:r>
              <a:rPr lang="en-US" dirty="0" err="1">
                <a:solidFill>
                  <a:srgbClr val="FF0000"/>
                </a:solidFill>
              </a:rPr>
              <a:t>sawtooth</a:t>
            </a:r>
            <a:r>
              <a:rPr lang="en-US" dirty="0">
                <a:solidFill>
                  <a:srgbClr val="FF0000"/>
                </a:solidFill>
              </a:rPr>
              <a:t> wave </a:t>
            </a:r>
            <a:r>
              <a:rPr lang="en-US" dirty="0"/>
              <a:t>etc. An adjustable frequency range is provided by the function generator which is in the range of </a:t>
            </a:r>
            <a:r>
              <a:rPr lang="en-US" b="1" dirty="0">
                <a:solidFill>
                  <a:srgbClr val="FF0000"/>
                </a:solidFill>
              </a:rPr>
              <a:t>some Hz to several 100KHz</a:t>
            </a:r>
            <a:r>
              <a:rPr lang="en-US" b="1" dirty="0" smtClean="0">
                <a:solidFill>
                  <a:srgbClr val="FF0000"/>
                </a:solidFill>
              </a:rPr>
              <a:t>.</a:t>
            </a:r>
          </a:p>
          <a:p>
            <a:pPr algn="just"/>
            <a:r>
              <a:rPr lang="en-US" dirty="0"/>
              <a:t>There exist various function generators that have the ability to produce two different waveforms simultaneously by using two different output terminals.</a:t>
            </a:r>
          </a:p>
          <a:p>
            <a:pPr algn="just"/>
            <a:r>
              <a:rPr lang="en-US" dirty="0"/>
              <a:t>Function Generator is a versatile instrument as an extensive variety of frequencies and waveforms are produced by it. </a:t>
            </a:r>
            <a:r>
              <a:rPr lang="en-US" dirty="0">
                <a:solidFill>
                  <a:srgbClr val="FF0000"/>
                </a:solidFill>
              </a:rPr>
              <a:t>The various waveforms generated by the function generator are suitable for various applications. </a:t>
            </a:r>
            <a:r>
              <a:rPr lang="en-US" b="1" dirty="0">
                <a:solidFill>
                  <a:srgbClr val="7030A0"/>
                </a:solidFill>
              </a:rPr>
              <a:t>It provides adjustment of wave shape, frequency, magnitude and offset but requires a load connected before adjustment</a:t>
            </a:r>
            <a:r>
              <a:rPr lang="en-US" b="1" dirty="0" smtClean="0">
                <a:solidFill>
                  <a:srgbClr val="7030A0"/>
                </a:solidFill>
              </a:rPr>
              <a:t>.</a:t>
            </a:r>
            <a:endParaRPr lang="en-US" b="1" dirty="0">
              <a:solidFill>
                <a:srgbClr val="7030A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15</a:t>
            </a:fld>
            <a:endParaRPr lang="en-US" altLang="en-US"/>
          </a:p>
        </p:txBody>
      </p:sp>
    </p:spTree>
    <p:extLst>
      <p:ext uri="{BB962C8B-B14F-4D97-AF65-F5344CB8AC3E}">
        <p14:creationId xmlns:p14="http://schemas.microsoft.com/office/powerpoint/2010/main" val="233921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886" y="914400"/>
            <a:ext cx="7886700" cy="5257800"/>
          </a:xfrm>
        </p:spPr>
        <p:txBody>
          <a:bodyPr>
            <a:normAutofit/>
          </a:bodyPr>
          <a:lstStyle/>
          <a:p>
            <a:pPr algn="just"/>
            <a:r>
              <a:rPr lang="en-US" dirty="0"/>
              <a:t>This instrument not only varies the characteristics of the waveform but also has </a:t>
            </a:r>
            <a:r>
              <a:rPr lang="en-US" b="1" dirty="0"/>
              <a:t>the capability to add a dc offset to the signal. </a:t>
            </a:r>
            <a:r>
              <a:rPr lang="en-US" dirty="0"/>
              <a:t>Mostly these are only able to operate at low frequency but some costly models can also be operated at the higher frequency.</a:t>
            </a:r>
          </a:p>
          <a:p>
            <a:pPr algn="just"/>
            <a:r>
              <a:rPr lang="en-US" dirty="0" smtClean="0"/>
              <a:t>As </a:t>
            </a:r>
            <a:r>
              <a:rPr lang="en-US" dirty="0"/>
              <a:t>we have discussed earlier that it can generate 2 different waveforms simultaneously at the two different terminals. So, it can be a useful feature as different output are required for particular applications. It provides another important feature as they have the capability of phase locking to an external source.</a:t>
            </a:r>
          </a:p>
          <a:p>
            <a:pPr algn="just"/>
            <a:r>
              <a:rPr lang="en-US" dirty="0"/>
              <a:t>This implies that a function generator can phase lock another function generator and the output of both can be displaced in phase.</a:t>
            </a:r>
          </a:p>
          <a:p>
            <a:pPr algn="just"/>
            <a:r>
              <a:rPr lang="en-US" dirty="0"/>
              <a:t>The figure below shows the block diagram of the function </a:t>
            </a:r>
            <a:r>
              <a:rPr lang="en-US" dirty="0" smtClean="0"/>
              <a:t>generator.</a:t>
            </a:r>
          </a:p>
          <a:p>
            <a:pPr algn="just"/>
            <a:r>
              <a:rPr lang="en-US" b="1" dirty="0">
                <a:solidFill>
                  <a:srgbClr val="7030A0"/>
                </a:solidFill>
              </a:rPr>
              <a:t>A frequency control network used here whose frequency is controlled by the variation in the magnitude of current. The current sources 1 and 2 drives the integrator.</a:t>
            </a:r>
          </a:p>
          <a:p>
            <a:pPr algn="just"/>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16</a:t>
            </a:fld>
            <a:endParaRPr lang="en-US" altLang="en-US" dirty="0"/>
          </a:p>
        </p:txBody>
      </p:sp>
    </p:spTree>
    <p:extLst>
      <p:ext uri="{BB962C8B-B14F-4D97-AF65-F5344CB8AC3E}">
        <p14:creationId xmlns:p14="http://schemas.microsoft.com/office/powerpoint/2010/main" val="120787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886700" cy="1325563"/>
          </a:xfrm>
        </p:spPr>
        <p:txBody>
          <a:bodyPr/>
          <a:lstStyle/>
          <a:p>
            <a:pPr algn="ctr"/>
            <a:r>
              <a:rPr lang="en-US" b="1" dirty="0" smtClean="0">
                <a:solidFill>
                  <a:srgbClr val="C00000"/>
                </a:solidFill>
              </a:rPr>
              <a:t>Digital </a:t>
            </a:r>
            <a:r>
              <a:rPr lang="en-US" b="1" dirty="0" err="1" smtClean="0">
                <a:solidFill>
                  <a:srgbClr val="C00000"/>
                </a:solidFill>
              </a:rPr>
              <a:t>multimeter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17</a:t>
            </a:fld>
            <a:endParaRPr lang="en-US" altLang="en-US"/>
          </a:p>
        </p:txBody>
      </p:sp>
    </p:spTree>
    <p:extLst>
      <p:ext uri="{BB962C8B-B14F-4D97-AF65-F5344CB8AC3E}">
        <p14:creationId xmlns:p14="http://schemas.microsoft.com/office/powerpoint/2010/main" val="4061841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4"/>
          </a:xfrm>
        </p:spPr>
        <p:txBody>
          <a:bodyPr>
            <a:normAutofit fontScale="90000"/>
          </a:bodyPr>
          <a:lstStyle/>
          <a:p>
            <a:pPr algn="ctr"/>
            <a:r>
              <a:rPr lang="en-US" b="1" dirty="0" smtClean="0">
                <a:solidFill>
                  <a:srgbClr val="C00000"/>
                </a:solidFill>
              </a:rPr>
              <a:t>Digital </a:t>
            </a:r>
            <a:r>
              <a:rPr lang="en-US" b="1" dirty="0" err="1" smtClean="0">
                <a:solidFill>
                  <a:srgbClr val="C00000"/>
                </a:solidFill>
              </a:rPr>
              <a:t>multimeter</a:t>
            </a:r>
            <a:r>
              <a:rPr lang="en-US" b="1" dirty="0" smtClean="0">
                <a:solidFill>
                  <a:srgbClr val="C00000"/>
                </a:solidFill>
              </a:rPr>
              <a:t> (DMM)</a:t>
            </a:r>
            <a:endParaRPr lang="en-US" b="1" dirty="0">
              <a:solidFill>
                <a:srgbClr val="C00000"/>
              </a:solidFill>
            </a:endParaRPr>
          </a:p>
        </p:txBody>
      </p:sp>
      <p:sp>
        <p:nvSpPr>
          <p:cNvPr id="3" name="Content Placeholder 2"/>
          <p:cNvSpPr>
            <a:spLocks noGrp="1"/>
          </p:cNvSpPr>
          <p:nvPr>
            <p:ph idx="1"/>
          </p:nvPr>
        </p:nvSpPr>
        <p:spPr>
          <a:xfrm>
            <a:off x="628650" y="838201"/>
            <a:ext cx="7886700" cy="5110163"/>
          </a:xfrm>
        </p:spPr>
        <p:txBody>
          <a:bodyPr/>
          <a:lstStyle/>
          <a:p>
            <a:pPr algn="just"/>
            <a:r>
              <a:rPr lang="en-US" dirty="0"/>
              <a:t>A digital </a:t>
            </a:r>
            <a:r>
              <a:rPr lang="en-US" dirty="0" err="1"/>
              <a:t>multimeter</a:t>
            </a:r>
            <a:r>
              <a:rPr lang="en-US" dirty="0"/>
              <a:t> or DMM is a useful instrument for measuring voltage, current and resistance, and some meters have a facility for testing transistors and capacitors. </a:t>
            </a:r>
            <a:r>
              <a:rPr lang="en-US" dirty="0" smtClean="0"/>
              <a:t> (</a:t>
            </a:r>
            <a:r>
              <a:rPr lang="en-US" dirty="0" err="1" smtClean="0"/>
              <a:t>VOM:Voltage</a:t>
            </a:r>
            <a:r>
              <a:rPr lang="en-US" dirty="0" smtClean="0"/>
              <a:t>, Ohm meter).</a:t>
            </a:r>
          </a:p>
          <a:p>
            <a:pPr algn="just"/>
            <a:r>
              <a:rPr lang="en-US" altLang="en-US" sz="2000" dirty="0"/>
              <a:t>They eliminate the human error that often occurs in reading different scales on an analog meter with a pointer.</a:t>
            </a:r>
          </a:p>
          <a:p>
            <a:pPr algn="just"/>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18</a:t>
            </a:fld>
            <a:endParaRPr lang="en-US" altLang="en-US"/>
          </a:p>
        </p:txBody>
      </p:sp>
      <p:pic>
        <p:nvPicPr>
          <p:cNvPr id="5" name="table"/>
          <p:cNvPicPr>
            <a:picLocks noChangeAspect="1"/>
          </p:cNvPicPr>
          <p:nvPr/>
        </p:nvPicPr>
        <p:blipFill rotWithShape="1">
          <a:blip r:embed="rId2"/>
          <a:srcRect t="17094"/>
          <a:stretch/>
        </p:blipFill>
        <p:spPr>
          <a:xfrm>
            <a:off x="628649" y="2667000"/>
            <a:ext cx="7886701" cy="4076844"/>
          </a:xfrm>
          <a:prstGeom prst="rect">
            <a:avLst/>
          </a:prstGeom>
        </p:spPr>
      </p:pic>
    </p:spTree>
    <p:extLst>
      <p:ext uri="{BB962C8B-B14F-4D97-AF65-F5344CB8AC3E}">
        <p14:creationId xmlns:p14="http://schemas.microsoft.com/office/powerpoint/2010/main" val="272087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324134" y="1371600"/>
            <a:ext cx="8458200" cy="2928938"/>
          </a:xfrm>
          <a:prstGeom prst="rect">
            <a:avLst/>
          </a:prstGeom>
          <a:solidFill>
            <a:srgbClr val="FFFF00"/>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b="1" dirty="0"/>
              <a:t>			</a:t>
            </a:r>
          </a:p>
          <a:p>
            <a:pPr algn="l" eaLnBrk="1" hangingPunct="1"/>
            <a:endParaRPr lang="en-US" altLang="en-US" b="1" dirty="0"/>
          </a:p>
          <a:p>
            <a:pPr algn="l" eaLnBrk="1" hangingPunct="1"/>
            <a:r>
              <a:rPr lang="en-US" altLang="en-US" b="1" dirty="0"/>
              <a:t>	~	AC Voltage	 		Ground</a:t>
            </a:r>
          </a:p>
          <a:p>
            <a:pPr algn="l" eaLnBrk="1" hangingPunct="1"/>
            <a:r>
              <a:rPr lang="en-US" altLang="en-US" b="1" dirty="0"/>
              <a:t>	---	DC Voltage		(	Capacitor</a:t>
            </a:r>
          </a:p>
          <a:p>
            <a:pPr algn="l" eaLnBrk="1" hangingPunct="1"/>
            <a:r>
              <a:rPr lang="en-US" altLang="en-US" b="1" dirty="0"/>
              <a:t>	Hz	Hertz			</a:t>
            </a:r>
            <a:r>
              <a:rPr lang="en-US" altLang="en-US" b="1" dirty="0">
                <a:latin typeface="Symbol" panose="05050102010706020507" pitchFamily="18" charset="2"/>
              </a:rPr>
              <a:t>m</a:t>
            </a:r>
            <a:r>
              <a:rPr lang="en-US" altLang="en-US" b="1" dirty="0"/>
              <a:t>F	</a:t>
            </a:r>
            <a:r>
              <a:rPr lang="en-US" altLang="en-US" b="1" dirty="0" err="1"/>
              <a:t>MicroFarad</a:t>
            </a:r>
            <a:endParaRPr lang="en-US" altLang="en-US" b="1" dirty="0"/>
          </a:p>
          <a:p>
            <a:pPr algn="l" eaLnBrk="1" hangingPunct="1"/>
            <a:r>
              <a:rPr lang="en-US" altLang="en-US" b="1" dirty="0"/>
              <a:t>	+	Positive			</a:t>
            </a:r>
            <a:r>
              <a:rPr lang="en-US" altLang="en-US" b="1" dirty="0">
                <a:latin typeface="Symbol" panose="05050102010706020507" pitchFamily="18" charset="2"/>
              </a:rPr>
              <a:t>m</a:t>
            </a:r>
            <a:r>
              <a:rPr lang="en-US" altLang="en-US" b="1" dirty="0"/>
              <a:t>	Micro</a:t>
            </a:r>
          </a:p>
          <a:p>
            <a:pPr algn="l" eaLnBrk="1" hangingPunct="1"/>
            <a:r>
              <a:rPr lang="en-US" altLang="en-US" b="1" dirty="0"/>
              <a:t>		Negative		m	</a:t>
            </a:r>
            <a:r>
              <a:rPr lang="en-US" altLang="en-US" b="1" dirty="0" err="1"/>
              <a:t>Milli</a:t>
            </a:r>
            <a:endParaRPr lang="en-US" altLang="en-US" b="1" dirty="0"/>
          </a:p>
          <a:p>
            <a:pPr algn="l" eaLnBrk="1" hangingPunct="1"/>
            <a:r>
              <a:rPr lang="en-US" altLang="en-US" b="1" dirty="0"/>
              <a:t>	</a:t>
            </a:r>
            <a:r>
              <a:rPr lang="en-US" altLang="en-US" b="1" dirty="0">
                <a:latin typeface="Symbol" panose="05050102010706020507" pitchFamily="18" charset="2"/>
              </a:rPr>
              <a:t>W</a:t>
            </a:r>
            <a:r>
              <a:rPr lang="en-US" altLang="en-US" b="1" dirty="0"/>
              <a:t>	Ohms			M	Mega</a:t>
            </a:r>
          </a:p>
          <a:p>
            <a:pPr algn="l" eaLnBrk="1" hangingPunct="1"/>
            <a:r>
              <a:rPr lang="en-US" altLang="en-US" b="1" dirty="0"/>
              <a:t>	</a:t>
            </a:r>
            <a:r>
              <a:rPr lang="en-US" altLang="en-US" sz="2400" b="1" dirty="0">
                <a:latin typeface="Wingdings 3" panose="05040102010807070707" pitchFamily="18" charset="2"/>
              </a:rPr>
              <a:t>*</a:t>
            </a:r>
            <a:r>
              <a:rPr lang="en-US" altLang="en-US" b="1" dirty="0"/>
              <a:t>	Diode			K	Kilo</a:t>
            </a:r>
          </a:p>
          <a:p>
            <a:pPr algn="l" eaLnBrk="1" hangingPunct="1"/>
            <a:r>
              <a:rPr lang="en-US" altLang="en-US" b="1" dirty="0"/>
              <a:t>	 )))	Audible Continuity	OL	Overload</a:t>
            </a:r>
          </a:p>
        </p:txBody>
      </p:sp>
      <p:sp>
        <p:nvSpPr>
          <p:cNvPr id="7171" name="Line 11"/>
          <p:cNvSpPr>
            <a:spLocks noChangeShapeType="1"/>
          </p:cNvSpPr>
          <p:nvPr/>
        </p:nvSpPr>
        <p:spPr bwMode="auto">
          <a:xfrm>
            <a:off x="5029200" y="1981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Line 12"/>
          <p:cNvSpPr>
            <a:spLocks noChangeShapeType="1"/>
          </p:cNvSpPr>
          <p:nvPr/>
        </p:nvSpPr>
        <p:spPr bwMode="auto">
          <a:xfrm>
            <a:off x="5029200" y="1981200"/>
            <a:ext cx="0" cy="76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13"/>
          <p:cNvSpPr>
            <a:spLocks noChangeShapeType="1"/>
          </p:cNvSpPr>
          <p:nvPr/>
        </p:nvSpPr>
        <p:spPr bwMode="auto">
          <a:xfrm>
            <a:off x="4800600" y="2057400"/>
            <a:ext cx="457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14"/>
          <p:cNvSpPr>
            <a:spLocks noChangeShapeType="1"/>
          </p:cNvSpPr>
          <p:nvPr/>
        </p:nvSpPr>
        <p:spPr bwMode="auto">
          <a:xfrm>
            <a:off x="4876800" y="2133600"/>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15"/>
          <p:cNvSpPr>
            <a:spLocks noChangeShapeType="1"/>
          </p:cNvSpPr>
          <p:nvPr/>
        </p:nvSpPr>
        <p:spPr bwMode="auto">
          <a:xfrm>
            <a:off x="4953000" y="22098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17"/>
          <p:cNvSpPr>
            <a:spLocks noChangeShapeType="1"/>
          </p:cNvSpPr>
          <p:nvPr/>
        </p:nvSpPr>
        <p:spPr bwMode="auto">
          <a:xfrm>
            <a:off x="4419600" y="1828800"/>
            <a:ext cx="0" cy="2590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25"/>
          <p:cNvSpPr>
            <a:spLocks noChangeShapeType="1"/>
          </p:cNvSpPr>
          <p:nvPr/>
        </p:nvSpPr>
        <p:spPr bwMode="auto">
          <a:xfrm>
            <a:off x="1524000" y="38100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27"/>
          <p:cNvSpPr>
            <a:spLocks noChangeShapeType="1"/>
          </p:cNvSpPr>
          <p:nvPr/>
        </p:nvSpPr>
        <p:spPr bwMode="auto">
          <a:xfrm>
            <a:off x="1524000" y="36576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28"/>
          <p:cNvSpPr>
            <a:spLocks noChangeShapeType="1"/>
          </p:cNvSpPr>
          <p:nvPr/>
        </p:nvSpPr>
        <p:spPr bwMode="auto">
          <a:xfrm>
            <a:off x="4953000" y="2286000"/>
            <a:ext cx="0" cy="228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29"/>
          <p:cNvSpPr>
            <a:spLocks noChangeShapeType="1"/>
          </p:cNvSpPr>
          <p:nvPr/>
        </p:nvSpPr>
        <p:spPr bwMode="auto">
          <a:xfrm flipH="1">
            <a:off x="4800600" y="24384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30"/>
          <p:cNvSpPr>
            <a:spLocks noChangeShapeType="1"/>
          </p:cNvSpPr>
          <p:nvPr/>
        </p:nvSpPr>
        <p:spPr bwMode="auto">
          <a:xfrm>
            <a:off x="5029200" y="2438400"/>
            <a:ext cx="152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33"/>
          <p:cNvSpPr>
            <a:spLocks noChangeShapeType="1"/>
          </p:cNvSpPr>
          <p:nvPr/>
        </p:nvSpPr>
        <p:spPr bwMode="auto">
          <a:xfrm>
            <a:off x="1295400" y="2362200"/>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Rectangle 34"/>
          <p:cNvSpPr>
            <a:spLocks noGrp="1" noChangeArrowheads="1"/>
          </p:cNvSpPr>
          <p:nvPr>
            <p:ph type="title"/>
          </p:nvPr>
        </p:nvSpPr>
        <p:spPr>
          <a:xfrm>
            <a:off x="381000" y="609600"/>
            <a:ext cx="8229600" cy="533400"/>
          </a:xfrm>
        </p:spPr>
        <p:txBody>
          <a:bodyPr/>
          <a:lstStyle/>
          <a:p>
            <a:pPr algn="ctr" eaLnBrk="1" hangingPunct="1"/>
            <a:r>
              <a:rPr lang="en-US" altLang="en-US" sz="3200" b="1" dirty="0" smtClean="0">
                <a:solidFill>
                  <a:srgbClr val="C00000"/>
                </a:solidFill>
              </a:rPr>
              <a:t>Common DMM Symbols</a:t>
            </a:r>
          </a:p>
        </p:txBody>
      </p:sp>
      <p:sp>
        <p:nvSpPr>
          <p:cNvPr id="7184" name="Line 35"/>
          <p:cNvSpPr>
            <a:spLocks noChangeShapeType="1"/>
          </p:cNvSpPr>
          <p:nvPr/>
        </p:nvSpPr>
        <p:spPr bwMode="auto">
          <a:xfrm>
            <a:off x="7848600" y="1828800"/>
            <a:ext cx="0" cy="2590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36"/>
          <p:cNvSpPr>
            <a:spLocks noChangeShapeType="1"/>
          </p:cNvSpPr>
          <p:nvPr/>
        </p:nvSpPr>
        <p:spPr bwMode="auto">
          <a:xfrm>
            <a:off x="1066800" y="1828800"/>
            <a:ext cx="0" cy="2590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37"/>
          <p:cNvSpPr>
            <a:spLocks noChangeShapeType="1"/>
          </p:cNvSpPr>
          <p:nvPr/>
        </p:nvSpPr>
        <p:spPr bwMode="auto">
          <a:xfrm>
            <a:off x="1066800" y="1828800"/>
            <a:ext cx="678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38"/>
          <p:cNvSpPr>
            <a:spLocks noChangeShapeType="1"/>
          </p:cNvSpPr>
          <p:nvPr/>
        </p:nvSpPr>
        <p:spPr bwMode="auto">
          <a:xfrm>
            <a:off x="1066800" y="4419600"/>
            <a:ext cx="678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39"/>
          <p:cNvSpPr>
            <a:spLocks noChangeShapeType="1"/>
          </p:cNvSpPr>
          <p:nvPr/>
        </p:nvSpPr>
        <p:spPr bwMode="auto">
          <a:xfrm>
            <a:off x="4419600" y="1981200"/>
            <a:ext cx="0" cy="2209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Rectangle 40"/>
          <p:cNvSpPr>
            <a:spLocks noChangeArrowheads="1"/>
          </p:cNvSpPr>
          <p:nvPr/>
        </p:nvSpPr>
        <p:spPr bwMode="auto">
          <a:xfrm>
            <a:off x="762000" y="4651375"/>
            <a:ext cx="746760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b="1" dirty="0">
                <a:latin typeface="+mn-lt"/>
              </a:rPr>
              <a:t>These symbols are often found on </a:t>
            </a:r>
            <a:r>
              <a:rPr lang="en-US" altLang="en-US" sz="2000" b="1" dirty="0" err="1">
                <a:latin typeface="+mn-lt"/>
              </a:rPr>
              <a:t>multimeter</a:t>
            </a:r>
            <a:r>
              <a:rPr lang="en-US" altLang="en-US" sz="2000" b="1" dirty="0">
                <a:latin typeface="+mn-lt"/>
              </a:rPr>
              <a:t> and  schematics. </a:t>
            </a:r>
            <a:r>
              <a:rPr lang="en-US" altLang="en-US" sz="2000" b="1" dirty="0" smtClean="0">
                <a:latin typeface="+mn-lt"/>
              </a:rPr>
              <a:t>They </a:t>
            </a:r>
            <a:r>
              <a:rPr lang="en-US" altLang="en-US" sz="2000" b="1" dirty="0">
                <a:latin typeface="+mn-lt"/>
              </a:rPr>
              <a:t>are designed to symbolize components and reference values.</a:t>
            </a:r>
          </a:p>
        </p:txBody>
      </p:sp>
      <p:sp>
        <p:nvSpPr>
          <p:cNvPr id="7190" name="Oval 42"/>
          <p:cNvSpPr>
            <a:spLocks noChangeArrowheads="1"/>
          </p:cNvSpPr>
          <p:nvPr/>
        </p:nvSpPr>
        <p:spPr bwMode="auto">
          <a:xfrm>
            <a:off x="1219200" y="4114800"/>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1" name="Line 43"/>
          <p:cNvSpPr>
            <a:spLocks noChangeShapeType="1"/>
          </p:cNvSpPr>
          <p:nvPr/>
        </p:nvSpPr>
        <p:spPr bwMode="auto">
          <a:xfrm>
            <a:off x="1295400" y="3200400"/>
            <a:ext cx="228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406265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ctr" eaLnBrk="1" hangingPunct="1">
              <a:defRPr/>
            </a:pPr>
            <a:r>
              <a:rPr lang="en-US" b="1" dirty="0" smtClean="0">
                <a:solidFill>
                  <a:srgbClr val="C00000"/>
                </a:solidFill>
              </a:rPr>
              <a:t>Distortion analyzer</a:t>
            </a:r>
          </a:p>
        </p:txBody>
      </p:sp>
      <p:sp>
        <p:nvSpPr>
          <p:cNvPr id="3" name="Content Placeholder 2"/>
          <p:cNvSpPr>
            <a:spLocks noGrp="1"/>
          </p:cNvSpPr>
          <p:nvPr>
            <p:ph idx="1"/>
          </p:nvPr>
        </p:nvSpPr>
        <p:spPr>
          <a:xfrm>
            <a:off x="457200" y="666750"/>
            <a:ext cx="8229600" cy="5581650"/>
          </a:xfrm>
        </p:spPr>
        <p:txBody>
          <a:bodyPr>
            <a:normAutofit lnSpcReduction="10000"/>
          </a:bodyPr>
          <a:lstStyle/>
          <a:p>
            <a:pPr algn="just"/>
            <a:r>
              <a:rPr lang="en-US" sz="2200" dirty="0"/>
              <a:t> </a:t>
            </a:r>
            <a:r>
              <a:rPr lang="en-US" altLang="en-US" sz="2000" dirty="0" smtClean="0"/>
              <a:t>A sinusoidal </a:t>
            </a:r>
            <a:r>
              <a:rPr lang="en-US" altLang="en-US" sz="2000" dirty="0"/>
              <a:t>signal to the input of an ideal linear amplifier will produce a sinusoidal output waveform. </a:t>
            </a:r>
            <a:r>
              <a:rPr lang="en-US" altLang="en-US" sz="2000" b="1" dirty="0" smtClean="0">
                <a:solidFill>
                  <a:srgbClr val="7030A0"/>
                </a:solidFill>
              </a:rPr>
              <a:t>However</a:t>
            </a:r>
            <a:r>
              <a:rPr lang="en-US" altLang="en-US" sz="2000" b="1" dirty="0">
                <a:solidFill>
                  <a:srgbClr val="7030A0"/>
                </a:solidFill>
              </a:rPr>
              <a:t>, in most cases the output waveform is not an exact replica of the input signal because of various types of distortion. </a:t>
            </a:r>
            <a:endParaRPr lang="en-US" altLang="en-US" sz="2000" b="1" dirty="0" smtClean="0">
              <a:solidFill>
                <a:srgbClr val="7030A0"/>
              </a:solidFill>
            </a:endParaRPr>
          </a:p>
          <a:p>
            <a:pPr algn="just"/>
            <a:endParaRPr lang="en-US" altLang="en-US" sz="2000" b="1" dirty="0" smtClean="0">
              <a:solidFill>
                <a:srgbClr val="7030A0"/>
              </a:solidFill>
            </a:endParaRPr>
          </a:p>
          <a:p>
            <a:pPr algn="just"/>
            <a:r>
              <a:rPr lang="en-US" altLang="en-US" sz="2000" b="1" dirty="0">
                <a:solidFill>
                  <a:srgbClr val="FF0000"/>
                </a:solidFill>
              </a:rPr>
              <a:t>The extent to which the output waveform of </a:t>
            </a:r>
            <a:r>
              <a:rPr lang="en-US" altLang="en-US" sz="2000" b="1" dirty="0" smtClean="0">
                <a:solidFill>
                  <a:srgbClr val="FF0000"/>
                </a:solidFill>
              </a:rPr>
              <a:t>an</a:t>
            </a:r>
            <a:r>
              <a:rPr lang="en-US" altLang="en-US" sz="2000" b="1" baseline="30000" dirty="0">
                <a:solidFill>
                  <a:srgbClr val="FF0000"/>
                </a:solidFill>
              </a:rPr>
              <a:t> </a:t>
            </a:r>
            <a:r>
              <a:rPr lang="en-US" altLang="en-US" sz="2000" b="1" dirty="0" smtClean="0">
                <a:solidFill>
                  <a:srgbClr val="FF0000"/>
                </a:solidFill>
              </a:rPr>
              <a:t>amplifier </a:t>
            </a:r>
            <a:r>
              <a:rPr lang="en-US" altLang="en-US" sz="2000" b="1" dirty="0">
                <a:solidFill>
                  <a:srgbClr val="FF0000"/>
                </a:solidFill>
              </a:rPr>
              <a:t>differs from the waveform at the input is a measure of the distortion intro­duced by the inherent nonlinear characteristics of active devices such as bipolar or field-effect transistors or by passive circuit components. </a:t>
            </a:r>
            <a:r>
              <a:rPr lang="en-US" altLang="en-US" sz="2000" b="1" dirty="0" smtClean="0">
                <a:solidFill>
                  <a:srgbClr val="FF0000"/>
                </a:solidFill>
              </a:rPr>
              <a:t>The </a:t>
            </a:r>
            <a:r>
              <a:rPr lang="en-US" altLang="en-US" sz="2000" b="1" dirty="0">
                <a:solidFill>
                  <a:srgbClr val="FF0000"/>
                </a:solidFill>
              </a:rPr>
              <a:t>amount of distortion can be measured with a distortion analyzer</a:t>
            </a:r>
            <a:r>
              <a:rPr lang="en-US" altLang="en-US" sz="2000" b="1" dirty="0" smtClean="0">
                <a:solidFill>
                  <a:srgbClr val="FF0000"/>
                </a:solidFill>
              </a:rPr>
              <a:t>.</a:t>
            </a:r>
          </a:p>
          <a:p>
            <a:pPr algn="just"/>
            <a:endParaRPr lang="en-US" altLang="en-US" sz="2000" b="1" dirty="0" smtClean="0">
              <a:solidFill>
                <a:srgbClr val="FF0000"/>
              </a:solidFill>
            </a:endParaRPr>
          </a:p>
          <a:p>
            <a:pPr algn="just"/>
            <a:r>
              <a:rPr lang="en-US" altLang="en-US" sz="2000" b="1" dirty="0">
                <a:solidFill>
                  <a:srgbClr val="0070C0"/>
                </a:solidFill>
              </a:rPr>
              <a:t>When an amplifier is not operating in a linear fashion, the output signal will be distorted. Distortion caused by nonlinear operation is called amplitude distortion or harmonic distortion. </a:t>
            </a:r>
            <a:endParaRPr lang="en-US" altLang="en-US" sz="2000" b="1" dirty="0" smtClean="0">
              <a:solidFill>
                <a:srgbClr val="0070C0"/>
              </a:solidFill>
            </a:endParaRPr>
          </a:p>
          <a:p>
            <a:pPr algn="just"/>
            <a:endParaRPr lang="en-US" altLang="en-US" sz="2000" b="1" dirty="0">
              <a:solidFill>
                <a:srgbClr val="0070C0"/>
              </a:solidFill>
            </a:endParaRPr>
          </a:p>
          <a:p>
            <a:pPr algn="just"/>
            <a:r>
              <a:rPr lang="en-US" altLang="en-US" sz="2000" b="1" dirty="0"/>
              <a:t>It can be shown mathematically that an amplitude-distorted sine wave is made up of pure sine-wave components including the fundamental frequency f of the input signal and harmonic multiples of the fundamental frequency, </a:t>
            </a:r>
            <a:r>
              <a:rPr lang="en-US" altLang="en-US" sz="2000" b="1" i="1" dirty="0"/>
              <a:t>2f, 3f, 4f . . . ,</a:t>
            </a:r>
            <a:r>
              <a:rPr lang="en-US" altLang="en-US" sz="2000" b="1" dirty="0"/>
              <a:t> and so on. </a:t>
            </a:r>
          </a:p>
          <a:p>
            <a:pPr algn="just"/>
            <a:endParaRPr lang="en-US" altLang="en-US" sz="2000" dirty="0"/>
          </a:p>
          <a:p>
            <a:pPr algn="just"/>
            <a:endParaRPr lang="en-US" altLang="en-US" sz="2000" dirty="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5FF68DD-2CB2-40D0-A10F-727EDFB5833F}" type="slidenum">
              <a:rPr lang="en-US" altLang="en-US">
                <a:latin typeface="Arial" panose="020B0604020202020204" pitchFamily="34" charset="0"/>
              </a:rPr>
              <a:pPr/>
              <a:t>2</a:t>
            </a:fld>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E13EDE-2A91-4491-8C98-10EE80332C84}" type="slidenum">
              <a:rPr lang="en-US" altLang="en-US" smtClean="0"/>
              <a:pPr/>
              <a:t>20</a:t>
            </a:fld>
            <a:endParaRPr lang="en-US" altLang="en-US"/>
          </a:p>
        </p:txBody>
      </p:sp>
      <p:pic>
        <p:nvPicPr>
          <p:cNvPr id="14338" name="Picture 2" descr="A range selector dial is used to select the function (volts, amps, resistance) and range. Note the symbols used for AC and DC. See graphic further down this article for an explanation."/>
          <p:cNvPicPr>
            <a:picLocks noChangeAspect="1" noChangeArrowheads="1"/>
          </p:cNvPicPr>
          <p:nvPr/>
        </p:nvPicPr>
        <p:blipFill rotWithShape="1">
          <a:blip r:embed="rId2">
            <a:extLst>
              <a:ext uri="{28A0092B-C50C-407E-A947-70E740481C1C}">
                <a14:useLocalDpi xmlns:a14="http://schemas.microsoft.com/office/drawing/2010/main" val="0"/>
              </a:ext>
            </a:extLst>
          </a:blip>
          <a:srcRect t="6977" b="4529"/>
          <a:stretch/>
        </p:blipFill>
        <p:spPr bwMode="auto">
          <a:xfrm>
            <a:off x="1981200" y="184649"/>
            <a:ext cx="6534150" cy="66858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5725" y="184649"/>
            <a:ext cx="3790950" cy="457198"/>
          </a:xfrm>
        </p:spPr>
        <p:txBody>
          <a:bodyPr>
            <a:normAutofit fontScale="90000"/>
          </a:bodyPr>
          <a:lstStyle/>
          <a:p>
            <a:pPr algn="ctr"/>
            <a:r>
              <a:rPr lang="en-US" b="1" dirty="0" smtClean="0">
                <a:solidFill>
                  <a:srgbClr val="C00000"/>
                </a:solidFill>
              </a:rPr>
              <a:t>Sections of Digital </a:t>
            </a:r>
            <a:r>
              <a:rPr lang="en-US" b="1" dirty="0" err="1" smtClean="0">
                <a:solidFill>
                  <a:srgbClr val="C00000"/>
                </a:solidFill>
              </a:rPr>
              <a:t>multimeter</a:t>
            </a:r>
            <a:endParaRPr lang="en-US" b="1" dirty="0">
              <a:solidFill>
                <a:srgbClr val="C00000"/>
              </a:solidFill>
            </a:endParaRPr>
          </a:p>
        </p:txBody>
      </p:sp>
    </p:spTree>
    <p:extLst>
      <p:ext uri="{BB962C8B-B14F-4D97-AF65-F5344CB8AC3E}">
        <p14:creationId xmlns:p14="http://schemas.microsoft.com/office/powerpoint/2010/main" val="1527285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E13EDE-2A91-4491-8C98-10EE80332C84}" type="slidenum">
              <a:rPr lang="en-US" altLang="en-US" smtClean="0"/>
              <a:pPr/>
              <a:t>21</a:t>
            </a:fld>
            <a:endParaRPr lang="en-US" altLang="en-US"/>
          </a:p>
        </p:txBody>
      </p:sp>
      <p:pic>
        <p:nvPicPr>
          <p:cNvPr id="9218" name="Picture 2" descr="Introduction to Digital Multimeters. | Basic electrical wiring, Electrical  wiring, Electrical projects"/>
          <p:cNvPicPr>
            <a:picLocks noChangeAspect="1" noChangeArrowheads="1"/>
          </p:cNvPicPr>
          <p:nvPr/>
        </p:nvPicPr>
        <p:blipFill rotWithShape="1">
          <a:blip r:embed="rId2">
            <a:extLst>
              <a:ext uri="{28A0092B-C50C-407E-A947-70E740481C1C}">
                <a14:useLocalDpi xmlns:a14="http://schemas.microsoft.com/office/drawing/2010/main" val="0"/>
              </a:ext>
            </a:extLst>
          </a:blip>
          <a:srcRect t="13281" b="10157"/>
          <a:stretch/>
        </p:blipFill>
        <p:spPr bwMode="auto">
          <a:xfrm>
            <a:off x="1157785" y="152400"/>
            <a:ext cx="6496050"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96270" y="365127"/>
            <a:ext cx="3790950" cy="457198"/>
          </a:xfrm>
        </p:spPr>
        <p:txBody>
          <a:bodyPr>
            <a:normAutofit fontScale="90000"/>
          </a:bodyPr>
          <a:lstStyle/>
          <a:p>
            <a:pPr algn="ctr"/>
            <a:r>
              <a:rPr lang="en-US" b="1" dirty="0" smtClean="0">
                <a:solidFill>
                  <a:srgbClr val="C00000"/>
                </a:solidFill>
              </a:rPr>
              <a:t>Sections of Digital </a:t>
            </a:r>
            <a:r>
              <a:rPr lang="en-US" b="1" dirty="0" err="1" smtClean="0">
                <a:solidFill>
                  <a:srgbClr val="C00000"/>
                </a:solidFill>
              </a:rPr>
              <a:t>multimeter</a:t>
            </a:r>
            <a:endParaRPr lang="en-US" b="1" dirty="0">
              <a:solidFill>
                <a:srgbClr val="C00000"/>
              </a:solidFill>
            </a:endParaRPr>
          </a:p>
        </p:txBody>
      </p:sp>
    </p:spTree>
    <p:extLst>
      <p:ext uri="{BB962C8B-B14F-4D97-AF65-F5344CB8AC3E}">
        <p14:creationId xmlns:p14="http://schemas.microsoft.com/office/powerpoint/2010/main" val="87456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8"/>
            <a:ext cx="7886700" cy="457198"/>
          </a:xfrm>
        </p:spPr>
        <p:txBody>
          <a:bodyPr>
            <a:normAutofit fontScale="90000"/>
          </a:bodyPr>
          <a:lstStyle/>
          <a:p>
            <a:pPr algn="ctr"/>
            <a:r>
              <a:rPr lang="en-US" b="1" dirty="0" smtClean="0">
                <a:solidFill>
                  <a:srgbClr val="C00000"/>
                </a:solidFill>
              </a:rPr>
              <a:t>Sections of Digital </a:t>
            </a:r>
            <a:r>
              <a:rPr lang="en-US" b="1" dirty="0" err="1" smtClean="0">
                <a:solidFill>
                  <a:srgbClr val="C00000"/>
                </a:solidFill>
              </a:rPr>
              <a:t>multimeter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22</a:t>
            </a:fld>
            <a:endParaRPr lang="en-US" altLang="en-US"/>
          </a:p>
        </p:txBody>
      </p:sp>
      <p:pic>
        <p:nvPicPr>
          <p:cNvPr id="13316" name="Picture 4" descr="How to Use a Multimeter to Measure Voltage, Current and Resistance |  Dynamoelectric inc."/>
          <p:cNvPicPr>
            <a:picLocks noChangeAspect="1" noChangeArrowheads="1"/>
          </p:cNvPicPr>
          <p:nvPr/>
        </p:nvPicPr>
        <p:blipFill rotWithShape="1">
          <a:blip r:embed="rId2">
            <a:extLst>
              <a:ext uri="{28A0092B-C50C-407E-A947-70E740481C1C}">
                <a14:useLocalDpi xmlns:a14="http://schemas.microsoft.com/office/drawing/2010/main" val="0"/>
              </a:ext>
            </a:extLst>
          </a:blip>
          <a:srcRect l="4838" t="7547" r="6453" b="5660"/>
          <a:stretch/>
        </p:blipFill>
        <p:spPr bwMode="auto">
          <a:xfrm>
            <a:off x="457200" y="685800"/>
            <a:ext cx="8229600" cy="60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0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914400"/>
            <a:ext cx="8229600" cy="5715000"/>
          </a:xfrm>
        </p:spPr>
        <p:txBody>
          <a:bodyPr>
            <a:noAutofit/>
          </a:bodyPr>
          <a:lstStyle/>
          <a:p>
            <a:pPr marL="0" indent="0" algn="just" eaLnBrk="1" hangingPunct="1">
              <a:lnSpc>
                <a:spcPct val="80000"/>
              </a:lnSpc>
            </a:pPr>
            <a:r>
              <a:rPr lang="en-US" altLang="en-US" sz="2400" b="1" dirty="0" smtClean="0"/>
              <a:t>Voltage (V) is the unit of electrical pressure; one volt is the potential difference needed to cause one amp of current to pass through one ohm of resistance.</a:t>
            </a:r>
          </a:p>
          <a:p>
            <a:pPr marL="0" indent="0" algn="just" eaLnBrk="1" hangingPunct="1">
              <a:lnSpc>
                <a:spcPct val="80000"/>
              </a:lnSpc>
            </a:pPr>
            <a:r>
              <a:rPr lang="en-US" altLang="en-US" sz="2400" b="1" dirty="0" smtClean="0"/>
              <a:t>Voltage is broke up into 2 sections AC &amp; DC</a:t>
            </a:r>
          </a:p>
          <a:p>
            <a:pPr marL="0" indent="0" algn="just" eaLnBrk="1" hangingPunct="1">
              <a:lnSpc>
                <a:spcPct val="80000"/>
              </a:lnSpc>
              <a:buFontTx/>
              <a:buNone/>
            </a:pPr>
            <a:r>
              <a:rPr lang="en-US" altLang="en-US" sz="2400" b="1" dirty="0" smtClean="0"/>
              <a:t>	Alternating Current (AC) is house voltage (110vac)</a:t>
            </a:r>
          </a:p>
          <a:p>
            <a:pPr marL="0" indent="0" algn="just" eaLnBrk="1" hangingPunct="1">
              <a:lnSpc>
                <a:spcPct val="80000"/>
              </a:lnSpc>
              <a:buFontTx/>
              <a:buNone/>
            </a:pPr>
            <a:r>
              <a:rPr lang="en-US" altLang="en-US" sz="2400" b="1" dirty="0" smtClean="0"/>
              <a:t>	Direct Current (DC) is battery voltage (12vdc)</a:t>
            </a:r>
          </a:p>
          <a:p>
            <a:pPr marL="0" indent="0" algn="just" eaLnBrk="1" hangingPunct="1">
              <a:lnSpc>
                <a:spcPct val="80000"/>
              </a:lnSpc>
            </a:pPr>
            <a:r>
              <a:rPr lang="en-US" altLang="en-US" sz="2400" b="1" dirty="0" smtClean="0"/>
              <a:t>On switched meters use one value higher than your expected value.</a:t>
            </a:r>
          </a:p>
          <a:p>
            <a:pPr marL="0" indent="0" algn="just" eaLnBrk="1" hangingPunct="1">
              <a:lnSpc>
                <a:spcPct val="80000"/>
              </a:lnSpc>
            </a:pPr>
            <a:r>
              <a:rPr lang="en-US" altLang="en-US" sz="2400" b="1" dirty="0" smtClean="0"/>
              <a:t>Be very careful to not touch any other electronic components within the equipment and do not touch the tips to each other while connected to anything else. </a:t>
            </a:r>
          </a:p>
          <a:p>
            <a:pPr marL="0" indent="0" algn="just" eaLnBrk="1" hangingPunct="1">
              <a:lnSpc>
                <a:spcPct val="80000"/>
              </a:lnSpc>
            </a:pPr>
            <a:r>
              <a:rPr lang="en-US" altLang="en-US" sz="2400" b="1" dirty="0" smtClean="0"/>
              <a:t>To measure voltage connect the leads in parallel between the two points where the measurement is to be made. The </a:t>
            </a:r>
            <a:r>
              <a:rPr lang="en-US" altLang="en-US" sz="2400" b="1" dirty="0" err="1" smtClean="0"/>
              <a:t>multimeter</a:t>
            </a:r>
            <a:r>
              <a:rPr lang="en-US" altLang="en-US" sz="2400" b="1" dirty="0" smtClean="0"/>
              <a:t> provides a parallel pathway so it needs to be of a high resistance to allow as little current flow through it as possible</a:t>
            </a:r>
          </a:p>
        </p:txBody>
      </p:sp>
      <p:sp>
        <p:nvSpPr>
          <p:cNvPr id="5" name="Title 1"/>
          <p:cNvSpPr>
            <a:spLocks noGrp="1"/>
          </p:cNvSpPr>
          <p:nvPr>
            <p:ph type="title"/>
          </p:nvPr>
        </p:nvSpPr>
        <p:spPr>
          <a:xfrm>
            <a:off x="621826" y="152400"/>
            <a:ext cx="7886700" cy="625474"/>
          </a:xfrm>
        </p:spPr>
        <p:txBody>
          <a:bodyPr/>
          <a:lstStyle/>
          <a:p>
            <a:pPr algn="ctr"/>
            <a:r>
              <a:rPr lang="en-US" b="1" dirty="0" smtClean="0">
                <a:solidFill>
                  <a:srgbClr val="C00000"/>
                </a:solidFill>
              </a:rPr>
              <a:t>Voltage measurement</a:t>
            </a:r>
            <a:endParaRPr lang="en-US" b="1" dirty="0">
              <a:solidFill>
                <a:srgbClr val="C00000"/>
              </a:solidFill>
            </a:endParaRPr>
          </a:p>
        </p:txBody>
      </p:sp>
    </p:spTree>
    <p:extLst>
      <p:ext uri="{BB962C8B-B14F-4D97-AF65-F5344CB8AC3E}">
        <p14:creationId xmlns:p14="http://schemas.microsoft.com/office/powerpoint/2010/main" val="16167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4"/>
          </a:xfrm>
        </p:spPr>
        <p:txBody>
          <a:bodyPr/>
          <a:lstStyle/>
          <a:p>
            <a:pPr algn="ctr"/>
            <a:r>
              <a:rPr lang="en-US" b="1" dirty="0" smtClean="0">
                <a:solidFill>
                  <a:srgbClr val="C00000"/>
                </a:solidFill>
              </a:rPr>
              <a:t>Voltage measurement</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24</a:t>
            </a:fld>
            <a:endParaRPr lang="en-US" altLang="en-US"/>
          </a:p>
        </p:txBody>
      </p:sp>
      <p:pic>
        <p:nvPicPr>
          <p:cNvPr id="8194" name="Picture 2" descr="https://i.pinimg.com/564x/49/96/7a/49967a6233c47d4c1a48603adffcc92e.jpg"/>
          <p:cNvPicPr>
            <a:picLocks noChangeAspect="1" noChangeArrowheads="1"/>
          </p:cNvPicPr>
          <p:nvPr/>
        </p:nvPicPr>
        <p:blipFill rotWithShape="1">
          <a:blip r:embed="rId2">
            <a:extLst>
              <a:ext uri="{28A0092B-C50C-407E-A947-70E740481C1C}">
                <a14:useLocalDpi xmlns:a14="http://schemas.microsoft.com/office/drawing/2010/main" val="0"/>
              </a:ext>
            </a:extLst>
          </a:blip>
          <a:srcRect t="18509" b="63005"/>
          <a:stretch/>
        </p:blipFill>
        <p:spPr bwMode="auto">
          <a:xfrm>
            <a:off x="838200" y="990602"/>
            <a:ext cx="7086600" cy="58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41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990600"/>
            <a:ext cx="8229600" cy="5638800"/>
          </a:xfrm>
        </p:spPr>
        <p:txBody>
          <a:bodyPr>
            <a:normAutofit/>
          </a:bodyPr>
          <a:lstStyle/>
          <a:p>
            <a:pPr marL="0" indent="0" algn="just" eaLnBrk="1" hangingPunct="1">
              <a:lnSpc>
                <a:spcPct val="90000"/>
              </a:lnSpc>
            </a:pPr>
            <a:r>
              <a:rPr lang="en-US" altLang="en-US" sz="2000" b="1" dirty="0" smtClean="0"/>
              <a:t>Resistance (W) is the opposition to current. Resistance is measured in Ohm's </a:t>
            </a:r>
          </a:p>
          <a:p>
            <a:pPr marL="0" indent="0" algn="just" eaLnBrk="1" hangingPunct="1">
              <a:lnSpc>
                <a:spcPct val="90000"/>
              </a:lnSpc>
            </a:pPr>
            <a:r>
              <a:rPr lang="en-US" altLang="en-US" sz="2000" b="1" dirty="0" smtClean="0"/>
              <a:t>Disconnect power source before testing.</a:t>
            </a:r>
          </a:p>
          <a:p>
            <a:pPr marL="0" indent="0" algn="just" eaLnBrk="1" hangingPunct="1">
              <a:lnSpc>
                <a:spcPct val="90000"/>
              </a:lnSpc>
            </a:pPr>
            <a:r>
              <a:rPr lang="en-US" altLang="en-US" sz="2000" b="1" dirty="0" smtClean="0"/>
              <a:t>Remove component or part from system before testing.</a:t>
            </a:r>
          </a:p>
          <a:p>
            <a:pPr marL="0" indent="0" algn="just" eaLnBrk="1" hangingPunct="1">
              <a:lnSpc>
                <a:spcPct val="90000"/>
              </a:lnSpc>
            </a:pPr>
            <a:r>
              <a:rPr lang="en-US" altLang="en-US" sz="2000" b="1" dirty="0" smtClean="0"/>
              <a:t>Measure using lowest value, if OL move to next level.</a:t>
            </a:r>
          </a:p>
          <a:p>
            <a:pPr marL="0" indent="0" algn="just" eaLnBrk="1" hangingPunct="1">
              <a:lnSpc>
                <a:spcPct val="90000"/>
              </a:lnSpc>
            </a:pPr>
            <a:endParaRPr lang="en-US" altLang="en-US" sz="2000" b="1" dirty="0"/>
          </a:p>
          <a:p>
            <a:pPr marL="0" indent="0" algn="just" eaLnBrk="1" hangingPunct="1">
              <a:lnSpc>
                <a:spcPct val="90000"/>
              </a:lnSpc>
            </a:pPr>
            <a:endParaRPr lang="en-US" altLang="en-US" sz="2000" b="1" dirty="0" smtClean="0"/>
          </a:p>
          <a:p>
            <a:pPr marL="0" indent="0" algn="just" eaLnBrk="1" hangingPunct="1">
              <a:lnSpc>
                <a:spcPct val="90000"/>
              </a:lnSpc>
            </a:pPr>
            <a:r>
              <a:rPr lang="en-US" altLang="en-US" sz="2000" b="1" dirty="0" smtClean="0"/>
              <a:t>Testing for continuity is used to test to verify if a circuit, wire or fuse is complete with no open.</a:t>
            </a:r>
          </a:p>
          <a:p>
            <a:pPr marL="0" indent="0" algn="just" eaLnBrk="1" hangingPunct="1">
              <a:lnSpc>
                <a:spcPct val="90000"/>
              </a:lnSpc>
            </a:pPr>
            <a:r>
              <a:rPr lang="en-US" altLang="en-US" sz="2000" b="1" dirty="0" smtClean="0"/>
              <a:t>Audible continuity allows an alarm if circuit is complete.</a:t>
            </a:r>
          </a:p>
          <a:p>
            <a:pPr marL="0" indent="0" algn="just" eaLnBrk="1" hangingPunct="1">
              <a:lnSpc>
                <a:spcPct val="90000"/>
              </a:lnSpc>
            </a:pPr>
            <a:r>
              <a:rPr lang="en-US" altLang="en-US" sz="2000" b="1" dirty="0" smtClean="0"/>
              <a:t>If there is no audible alarm resistance of 1ohm to .1ohm should be present.</a:t>
            </a:r>
          </a:p>
        </p:txBody>
      </p:sp>
      <p:sp>
        <p:nvSpPr>
          <p:cNvPr id="11267" name="Rectangle 3"/>
          <p:cNvSpPr>
            <a:spLocks noGrp="1" noChangeArrowheads="1"/>
          </p:cNvSpPr>
          <p:nvPr>
            <p:ph type="title"/>
          </p:nvPr>
        </p:nvSpPr>
        <p:spPr>
          <a:xfrm>
            <a:off x="457200" y="0"/>
            <a:ext cx="8229600" cy="639763"/>
          </a:xfrm>
          <a:noFill/>
        </p:spPr>
        <p:txBody>
          <a:bodyPr/>
          <a:lstStyle/>
          <a:p>
            <a:pPr algn="ctr" eaLnBrk="1" hangingPunct="1"/>
            <a:r>
              <a:rPr lang="en-US" altLang="en-US" sz="3200" b="1" dirty="0" smtClean="0">
                <a:solidFill>
                  <a:srgbClr val="C00000"/>
                </a:solidFill>
              </a:rPr>
              <a:t>Measuring resistance and continuity</a:t>
            </a:r>
          </a:p>
        </p:txBody>
      </p:sp>
    </p:spTree>
    <p:extLst>
      <p:ext uri="{BB962C8B-B14F-4D97-AF65-F5344CB8AC3E}">
        <p14:creationId xmlns:p14="http://schemas.microsoft.com/office/powerpoint/2010/main" val="309696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esistor"/>
          <p:cNvPicPr>
            <a:picLocks noChangeAspect="1" noChangeArrowheads="1"/>
          </p:cNvPicPr>
          <p:nvPr/>
        </p:nvPicPr>
        <p:blipFill>
          <a:blip r:embed="rId2">
            <a:extLst>
              <a:ext uri="{28A0092B-C50C-407E-A947-70E740481C1C}">
                <a14:useLocalDpi xmlns:a14="http://schemas.microsoft.com/office/drawing/2010/main" val="0"/>
              </a:ext>
            </a:extLst>
          </a:blip>
          <a:srcRect l="22891"/>
          <a:stretch>
            <a:fillRect/>
          </a:stretch>
        </p:blipFill>
        <p:spPr bwMode="auto">
          <a:xfrm>
            <a:off x="28194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meter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143000"/>
            <a:ext cx="22113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8"/>
          <p:cNvSpPr>
            <a:spLocks noGrp="1" noChangeArrowheads="1"/>
          </p:cNvSpPr>
          <p:nvPr>
            <p:ph type="title"/>
          </p:nvPr>
        </p:nvSpPr>
        <p:spPr>
          <a:xfrm>
            <a:off x="457200" y="0"/>
            <a:ext cx="8229600" cy="639763"/>
          </a:xfrm>
          <a:noFill/>
        </p:spPr>
        <p:txBody>
          <a:bodyPr/>
          <a:lstStyle/>
          <a:p>
            <a:pPr algn="ctr" eaLnBrk="1" hangingPunct="1"/>
            <a:r>
              <a:rPr lang="en-US" altLang="en-US" sz="3200" b="1" dirty="0" smtClean="0">
                <a:solidFill>
                  <a:srgbClr val="C00000"/>
                </a:solidFill>
              </a:rPr>
              <a:t>Measuring resistance</a:t>
            </a:r>
          </a:p>
        </p:txBody>
      </p:sp>
      <p:sp>
        <p:nvSpPr>
          <p:cNvPr id="14341" name="Rectangle 9"/>
          <p:cNvSpPr>
            <a:spLocks noChangeArrowheads="1"/>
          </p:cNvSpPr>
          <p:nvPr/>
        </p:nvSpPr>
        <p:spPr bwMode="auto">
          <a:xfrm>
            <a:off x="914400" y="1371600"/>
            <a:ext cx="1600200" cy="4572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10"/>
          <p:cNvSpPr>
            <a:spLocks noChangeArrowheads="1"/>
          </p:cNvSpPr>
          <p:nvPr/>
        </p:nvSpPr>
        <p:spPr bwMode="auto">
          <a:xfrm>
            <a:off x="1817688" y="1444625"/>
            <a:ext cx="741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100</a:t>
            </a:r>
            <a:r>
              <a:rPr lang="en-US" altLang="en-US" b="1">
                <a:latin typeface="Symbol" panose="05050102010706020507" pitchFamily="18" charset="2"/>
              </a:rPr>
              <a:t>W</a:t>
            </a:r>
            <a:endParaRPr lang="en-US" altLang="en-US" b="1"/>
          </a:p>
        </p:txBody>
      </p:sp>
    </p:spTree>
    <p:extLst>
      <p:ext uri="{BB962C8B-B14F-4D97-AF65-F5344CB8AC3E}">
        <p14:creationId xmlns:p14="http://schemas.microsoft.com/office/powerpoint/2010/main" val="21829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istor"/>
          <p:cNvPicPr>
            <a:picLocks noChangeAspect="1" noChangeArrowheads="1"/>
          </p:cNvPicPr>
          <p:nvPr/>
        </p:nvPicPr>
        <p:blipFill>
          <a:blip r:embed="rId2">
            <a:extLst>
              <a:ext uri="{28A0092B-C50C-407E-A947-70E740481C1C}">
                <a14:useLocalDpi xmlns:a14="http://schemas.microsoft.com/office/drawing/2010/main" val="0"/>
              </a:ext>
            </a:extLst>
          </a:blip>
          <a:srcRect l="22891"/>
          <a:stretch>
            <a:fillRect/>
          </a:stretch>
        </p:blipFill>
        <p:spPr bwMode="auto">
          <a:xfrm>
            <a:off x="28194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meter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143000"/>
            <a:ext cx="22113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Grp="1" noChangeArrowheads="1"/>
          </p:cNvSpPr>
          <p:nvPr>
            <p:ph type="title"/>
          </p:nvPr>
        </p:nvSpPr>
        <p:spPr>
          <a:xfrm>
            <a:off x="457200" y="0"/>
            <a:ext cx="8229600" cy="639763"/>
          </a:xfrm>
          <a:noFill/>
        </p:spPr>
        <p:txBody>
          <a:bodyPr/>
          <a:lstStyle/>
          <a:p>
            <a:pPr algn="ctr" eaLnBrk="1" hangingPunct="1"/>
            <a:r>
              <a:rPr lang="en-US" altLang="en-US" sz="3200" b="1" dirty="0" smtClean="0">
                <a:solidFill>
                  <a:srgbClr val="C00000"/>
                </a:solidFill>
              </a:rPr>
              <a:t>Measuring continuity</a:t>
            </a:r>
          </a:p>
        </p:txBody>
      </p:sp>
      <p:sp>
        <p:nvSpPr>
          <p:cNvPr id="15365" name="Rectangle 6"/>
          <p:cNvSpPr>
            <a:spLocks noChangeArrowheads="1"/>
          </p:cNvSpPr>
          <p:nvPr/>
        </p:nvSpPr>
        <p:spPr bwMode="auto">
          <a:xfrm>
            <a:off x="5562600" y="3276600"/>
            <a:ext cx="1752600" cy="7620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6" name="Rectangle 7"/>
          <p:cNvSpPr>
            <a:spLocks noChangeArrowheads="1"/>
          </p:cNvSpPr>
          <p:nvPr/>
        </p:nvSpPr>
        <p:spPr bwMode="auto">
          <a:xfrm>
            <a:off x="5943600" y="3429000"/>
            <a:ext cx="838200" cy="3810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7" name="Rectangle 8"/>
          <p:cNvSpPr>
            <a:spLocks noChangeArrowheads="1"/>
          </p:cNvSpPr>
          <p:nvPr/>
        </p:nvSpPr>
        <p:spPr bwMode="auto">
          <a:xfrm>
            <a:off x="5943600" y="3810000"/>
            <a:ext cx="152400" cy="2286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8" name="Rectangle 9"/>
          <p:cNvSpPr>
            <a:spLocks noChangeArrowheads="1"/>
          </p:cNvSpPr>
          <p:nvPr/>
        </p:nvSpPr>
        <p:spPr bwMode="auto">
          <a:xfrm>
            <a:off x="6629400" y="3810000"/>
            <a:ext cx="152400" cy="2286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9" name="Rectangle 10"/>
          <p:cNvSpPr>
            <a:spLocks noChangeArrowheads="1"/>
          </p:cNvSpPr>
          <p:nvPr/>
        </p:nvSpPr>
        <p:spPr bwMode="auto">
          <a:xfrm>
            <a:off x="6019800" y="3429000"/>
            <a:ext cx="67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5 amp</a:t>
            </a:r>
          </a:p>
        </p:txBody>
      </p:sp>
      <p:sp>
        <p:nvSpPr>
          <p:cNvPr id="15370" name="Rectangle 11"/>
          <p:cNvSpPr>
            <a:spLocks noChangeArrowheads="1"/>
          </p:cNvSpPr>
          <p:nvPr/>
        </p:nvSpPr>
        <p:spPr bwMode="auto">
          <a:xfrm>
            <a:off x="5981700" y="281940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Fuse</a:t>
            </a:r>
          </a:p>
        </p:txBody>
      </p:sp>
      <p:sp>
        <p:nvSpPr>
          <p:cNvPr id="15371" name="Rectangle 12"/>
          <p:cNvSpPr>
            <a:spLocks noChangeArrowheads="1"/>
          </p:cNvSpPr>
          <p:nvPr/>
        </p:nvSpPr>
        <p:spPr bwMode="auto">
          <a:xfrm>
            <a:off x="914400" y="1371600"/>
            <a:ext cx="1600200" cy="4572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2" name="Rectangle 13"/>
          <p:cNvSpPr>
            <a:spLocks noChangeArrowheads="1"/>
          </p:cNvSpPr>
          <p:nvPr/>
        </p:nvSpPr>
        <p:spPr bwMode="auto">
          <a:xfrm>
            <a:off x="1905000" y="1447800"/>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.5</a:t>
            </a:r>
            <a:r>
              <a:rPr lang="en-US" altLang="en-US" b="1">
                <a:latin typeface="Symbol" panose="05050102010706020507" pitchFamily="18" charset="2"/>
              </a:rPr>
              <a:t>W</a:t>
            </a:r>
            <a:endParaRPr lang="en-US" altLang="en-US" b="1"/>
          </a:p>
        </p:txBody>
      </p:sp>
    </p:spTree>
    <p:extLst>
      <p:ext uri="{BB962C8B-B14F-4D97-AF65-F5344CB8AC3E}">
        <p14:creationId xmlns:p14="http://schemas.microsoft.com/office/powerpoint/2010/main" val="383229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1295400"/>
            <a:ext cx="8229600" cy="5562600"/>
          </a:xfrm>
        </p:spPr>
        <p:txBody>
          <a:bodyPr/>
          <a:lstStyle/>
          <a:p>
            <a:pPr algn="just" eaLnBrk="1" hangingPunct="1"/>
            <a:r>
              <a:rPr lang="en-US" altLang="en-US" sz="2000" b="1" dirty="0" smtClean="0"/>
              <a:t>Current (amps) is the flow of electrical charge though a component or conductor. Current is measured in amps or amperes.</a:t>
            </a:r>
          </a:p>
          <a:p>
            <a:pPr algn="just" eaLnBrk="1" hangingPunct="1"/>
            <a:r>
              <a:rPr lang="en-US" altLang="en-US" sz="2000" b="1" dirty="0" smtClean="0"/>
              <a:t>Disconnect power source before testing.</a:t>
            </a:r>
          </a:p>
          <a:p>
            <a:pPr algn="just" eaLnBrk="1" hangingPunct="1"/>
            <a:r>
              <a:rPr lang="en-US" altLang="en-US" sz="2000" b="1" dirty="0" smtClean="0"/>
              <a:t>Disconnect completed circuit at end of circuit.</a:t>
            </a:r>
          </a:p>
          <a:p>
            <a:pPr algn="just" eaLnBrk="1" hangingPunct="1"/>
            <a:r>
              <a:rPr lang="en-US" altLang="en-US" sz="2000" b="1" dirty="0" smtClean="0"/>
              <a:t>Place </a:t>
            </a:r>
            <a:r>
              <a:rPr lang="en-US" altLang="en-US" sz="2000" b="1" dirty="0" err="1" smtClean="0"/>
              <a:t>multimeter</a:t>
            </a:r>
            <a:r>
              <a:rPr lang="en-US" altLang="en-US" sz="2000" b="1" dirty="0" smtClean="0"/>
              <a:t> in series with circuit.</a:t>
            </a:r>
          </a:p>
          <a:p>
            <a:pPr algn="just" eaLnBrk="1" hangingPunct="1"/>
            <a:r>
              <a:rPr lang="en-US" altLang="en-US" sz="2000" b="1" dirty="0" smtClean="0"/>
              <a:t>Reconnect power source and turn ON.</a:t>
            </a:r>
          </a:p>
          <a:p>
            <a:pPr algn="just" eaLnBrk="1" hangingPunct="1"/>
            <a:r>
              <a:rPr lang="en-US" altLang="en-US" sz="2000" b="1" dirty="0" smtClean="0"/>
              <a:t>Select highest current setting and work your way down.</a:t>
            </a:r>
          </a:p>
          <a:p>
            <a:pPr eaLnBrk="1" hangingPunct="1">
              <a:buFontTx/>
              <a:buNone/>
            </a:pPr>
            <a:endParaRPr lang="en-US" altLang="en-US" sz="2000" b="1" dirty="0" smtClean="0"/>
          </a:p>
        </p:txBody>
      </p:sp>
      <p:sp>
        <p:nvSpPr>
          <p:cNvPr id="16387" name="Rectangle 4"/>
          <p:cNvSpPr>
            <a:spLocks noChangeArrowheads="1"/>
          </p:cNvSpPr>
          <p:nvPr/>
        </p:nvSpPr>
        <p:spPr bwMode="auto">
          <a:xfrm>
            <a:off x="457200" y="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C00000"/>
                </a:solidFill>
              </a:rPr>
              <a:t>Measuring </a:t>
            </a:r>
            <a:r>
              <a:rPr lang="en-US" altLang="en-US" sz="3200" b="1" dirty="0" smtClean="0">
                <a:solidFill>
                  <a:srgbClr val="C00000"/>
                </a:solidFill>
              </a:rPr>
              <a:t>current</a:t>
            </a:r>
            <a:endParaRPr lang="en-US" altLang="en-US" sz="3200" b="1" dirty="0">
              <a:solidFill>
                <a:srgbClr val="C00000"/>
              </a:solidFill>
            </a:endParaRPr>
          </a:p>
        </p:txBody>
      </p:sp>
    </p:spTree>
    <p:extLst>
      <p:ext uri="{BB962C8B-B14F-4D97-AF65-F5344CB8AC3E}">
        <p14:creationId xmlns:p14="http://schemas.microsoft.com/office/powerpoint/2010/main" val="385840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met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867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meter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14400" y="1447800"/>
            <a:ext cx="219075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5"/>
          <p:cNvSpPr>
            <a:spLocks noChangeArrowheads="1"/>
          </p:cNvSpPr>
          <p:nvPr/>
        </p:nvSpPr>
        <p:spPr bwMode="auto">
          <a:xfrm>
            <a:off x="457200" y="0"/>
            <a:ext cx="8229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C00000"/>
                </a:solidFill>
              </a:rPr>
              <a:t>Measuring </a:t>
            </a:r>
            <a:r>
              <a:rPr lang="en-US" altLang="en-US" sz="3200" b="1" dirty="0" smtClean="0">
                <a:solidFill>
                  <a:srgbClr val="C00000"/>
                </a:solidFill>
              </a:rPr>
              <a:t>current</a:t>
            </a:r>
            <a:endParaRPr lang="en-US" altLang="en-US" sz="3200" b="1" dirty="0">
              <a:solidFill>
                <a:srgbClr val="C00000"/>
              </a:solidFill>
            </a:endParaRPr>
          </a:p>
        </p:txBody>
      </p:sp>
      <p:sp>
        <p:nvSpPr>
          <p:cNvPr id="18437" name="Rectangle 6"/>
          <p:cNvSpPr>
            <a:spLocks noChangeArrowheads="1"/>
          </p:cNvSpPr>
          <p:nvPr/>
        </p:nvSpPr>
        <p:spPr bwMode="auto">
          <a:xfrm>
            <a:off x="1219200" y="1676400"/>
            <a:ext cx="1600200" cy="5334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38" name="Rectangle 7"/>
          <p:cNvSpPr>
            <a:spLocks noChangeArrowheads="1"/>
          </p:cNvSpPr>
          <p:nvPr/>
        </p:nvSpPr>
        <p:spPr bwMode="auto">
          <a:xfrm>
            <a:off x="1752600" y="17526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1.1amps</a:t>
            </a:r>
          </a:p>
        </p:txBody>
      </p:sp>
    </p:spTree>
    <p:extLst>
      <p:ext uri="{BB962C8B-B14F-4D97-AF65-F5344CB8AC3E}">
        <p14:creationId xmlns:p14="http://schemas.microsoft.com/office/powerpoint/2010/main" val="5737071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567363"/>
          </a:xfrm>
        </p:spPr>
        <p:txBody>
          <a:bodyPr/>
          <a:lstStyle/>
          <a:p>
            <a:pPr algn="just"/>
            <a:r>
              <a:rPr lang="en-US" altLang="en-US" b="1" dirty="0">
                <a:solidFill>
                  <a:srgbClr val="0070C0"/>
                </a:solidFill>
              </a:rPr>
              <a:t>When harmonics are present in considerable amount</a:t>
            </a:r>
            <a:r>
              <a:rPr lang="en-US" altLang="en-US" dirty="0"/>
              <a:t>, </a:t>
            </a:r>
            <a:r>
              <a:rPr lang="en-US" altLang="en-US" b="1" dirty="0">
                <a:solidFill>
                  <a:srgbClr val="0070C0"/>
                </a:solidFill>
              </a:rPr>
              <a:t>their presence can be ob­served with an oscilloscope.</a:t>
            </a:r>
            <a:r>
              <a:rPr lang="en-US" altLang="en-US" dirty="0"/>
              <a:t> The waveform displayed will either have unequal positive and negative peak values or will exhibit a change in shape</a:t>
            </a:r>
            <a:r>
              <a:rPr lang="en-US" altLang="en-US" dirty="0" smtClean="0"/>
              <a:t>.</a:t>
            </a:r>
          </a:p>
          <a:p>
            <a:pPr algn="just"/>
            <a:endParaRPr lang="en-US" altLang="en-US" dirty="0"/>
          </a:p>
          <a:p>
            <a:pPr algn="just"/>
            <a:r>
              <a:rPr lang="en-US" altLang="en-US" dirty="0"/>
              <a:t> In either case, the oscilloscope will provide a qualitative check of harmonic distortion. </a:t>
            </a:r>
            <a:r>
              <a:rPr lang="en-US" altLang="en-US" b="1" dirty="0">
                <a:solidFill>
                  <a:srgbClr val="FF0000"/>
                </a:solidFill>
              </a:rPr>
              <a:t>However. the distortion must be fairly severe (around 10%) to be noted by an untrained observer</a:t>
            </a:r>
            <a:r>
              <a:rPr lang="en-US" altLang="en-US" b="1" dirty="0" smtClean="0">
                <a:solidFill>
                  <a:srgbClr val="FF0000"/>
                </a:solidFill>
              </a:rPr>
              <a:t>.</a:t>
            </a:r>
          </a:p>
          <a:p>
            <a:pPr algn="just"/>
            <a:endParaRPr lang="en-US" altLang="en-US" b="1" dirty="0" smtClean="0">
              <a:solidFill>
                <a:srgbClr val="FF0000"/>
              </a:solidFill>
            </a:endParaRPr>
          </a:p>
          <a:p>
            <a:pPr algn="just"/>
            <a:r>
              <a:rPr lang="en-US" altLang="en-US" dirty="0"/>
              <a:t>In addition, most testing situations require a better quantitative measure of harmonic distortion. </a:t>
            </a:r>
            <a:endParaRPr lang="en-US" altLang="en-US" dirty="0" smtClean="0"/>
          </a:p>
          <a:p>
            <a:pPr algn="just"/>
            <a:endParaRPr lang="en-US" altLang="en-US" dirty="0"/>
          </a:p>
          <a:p>
            <a:pPr algn="just"/>
            <a:r>
              <a:rPr lang="en-US" altLang="en-US" b="1" dirty="0" smtClean="0">
                <a:solidFill>
                  <a:srgbClr val="FF0000"/>
                </a:solidFill>
              </a:rPr>
              <a:t>Harmonic </a:t>
            </a:r>
            <a:r>
              <a:rPr lang="en-US" altLang="en-US" b="1" dirty="0">
                <a:solidFill>
                  <a:srgbClr val="FF0000"/>
                </a:solidFill>
              </a:rPr>
              <a:t>distortion can be quantitatively measured very accurately with a harmonic distortion analyzer</a:t>
            </a:r>
            <a:r>
              <a:rPr lang="en-US" altLang="en-US" dirty="0"/>
              <a:t>, </a:t>
            </a:r>
            <a:r>
              <a:rPr lang="en-US" altLang="en-US" b="1" dirty="0">
                <a:solidFill>
                  <a:srgbClr val="00B050"/>
                </a:solidFill>
              </a:rPr>
              <a:t>which is generally referred to simply as a distortion analyzer.</a:t>
            </a:r>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3</a:t>
            </a:fld>
            <a:endParaRPr lang="en-US" altLang="en-US"/>
          </a:p>
        </p:txBody>
      </p:sp>
    </p:spTree>
    <p:extLst>
      <p:ext uri="{BB962C8B-B14F-4D97-AF65-F5344CB8AC3E}">
        <p14:creationId xmlns:p14="http://schemas.microsoft.com/office/powerpoint/2010/main" val="68408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80" y="176109"/>
            <a:ext cx="7886700" cy="378036"/>
          </a:xfrm>
        </p:spPr>
        <p:txBody>
          <a:bodyPr>
            <a:normAutofit fontScale="90000"/>
          </a:bodyPr>
          <a:lstStyle/>
          <a:p>
            <a:pPr algn="ctr"/>
            <a:r>
              <a:rPr lang="en-US" b="1" dirty="0" smtClean="0">
                <a:solidFill>
                  <a:srgbClr val="C00000"/>
                </a:solidFill>
              </a:rPr>
              <a:t>Capacitance measurement</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30</a:t>
            </a:fld>
            <a:endParaRPr lang="en-US" altLang="en-US"/>
          </a:p>
        </p:txBody>
      </p:sp>
      <p:pic>
        <p:nvPicPr>
          <p:cNvPr id="5" name="Picture 2" descr="https://i.pinimg.com/564x/49/96/7a/49967a6233c47d4c1a48603adffcc92e.jpg"/>
          <p:cNvPicPr>
            <a:picLocks noChangeAspect="1" noChangeArrowheads="1"/>
          </p:cNvPicPr>
          <p:nvPr/>
        </p:nvPicPr>
        <p:blipFill rotWithShape="1">
          <a:blip r:embed="rId2">
            <a:extLst>
              <a:ext uri="{28A0092B-C50C-407E-A947-70E740481C1C}">
                <a14:useLocalDpi xmlns:a14="http://schemas.microsoft.com/office/drawing/2010/main" val="0"/>
              </a:ext>
            </a:extLst>
          </a:blip>
          <a:srcRect t="37526" b="30048"/>
          <a:stretch/>
        </p:blipFill>
        <p:spPr bwMode="auto">
          <a:xfrm>
            <a:off x="599080" y="554146"/>
            <a:ext cx="7600950" cy="616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431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75" y="304800"/>
            <a:ext cx="7886700" cy="396874"/>
          </a:xfrm>
        </p:spPr>
        <p:txBody>
          <a:bodyPr>
            <a:normAutofit fontScale="90000"/>
          </a:bodyPr>
          <a:lstStyle/>
          <a:p>
            <a:pPr algn="ctr"/>
            <a:r>
              <a:rPr lang="en-US" b="1" dirty="0" smtClean="0">
                <a:solidFill>
                  <a:srgbClr val="C00000"/>
                </a:solidFill>
              </a:rPr>
              <a:t>Frequency measurement</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31</a:t>
            </a:fld>
            <a:endParaRPr lang="en-US" altLang="en-US"/>
          </a:p>
        </p:txBody>
      </p:sp>
      <p:pic>
        <p:nvPicPr>
          <p:cNvPr id="5" name="Picture 2" descr="https://i.pinimg.com/564x/49/96/7a/49967a6233c47d4c1a48603adffcc92e.jpg"/>
          <p:cNvPicPr>
            <a:picLocks noChangeAspect="1" noChangeArrowheads="1"/>
          </p:cNvPicPr>
          <p:nvPr/>
        </p:nvPicPr>
        <p:blipFill rotWithShape="1">
          <a:blip r:embed="rId2">
            <a:extLst>
              <a:ext uri="{28A0092B-C50C-407E-A947-70E740481C1C}">
                <a14:useLocalDpi xmlns:a14="http://schemas.microsoft.com/office/drawing/2010/main" val="0"/>
              </a:ext>
            </a:extLst>
          </a:blip>
          <a:srcRect t="70225" b="3202"/>
          <a:stretch/>
        </p:blipFill>
        <p:spPr bwMode="auto">
          <a:xfrm>
            <a:off x="628650" y="701674"/>
            <a:ext cx="7886700" cy="600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68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fontScale="90000"/>
          </a:bodyPr>
          <a:lstStyle/>
          <a:p>
            <a:pPr algn="ctr"/>
            <a:r>
              <a:rPr lang="en-US" b="1" dirty="0">
                <a:solidFill>
                  <a:srgbClr val="C00000"/>
                </a:solidFill>
              </a:rPr>
              <a:t>Diode </a:t>
            </a:r>
            <a:r>
              <a:rPr lang="en-US" b="1" dirty="0" smtClean="0">
                <a:solidFill>
                  <a:srgbClr val="C00000"/>
                </a:solidFill>
              </a:rPr>
              <a:t>check </a:t>
            </a:r>
            <a:r>
              <a:rPr lang="en-US" b="1" dirty="0">
                <a:solidFill>
                  <a:srgbClr val="C00000"/>
                </a:solidFill>
              </a:rPr>
              <a:t>by </a:t>
            </a:r>
            <a:r>
              <a:rPr lang="en-US" b="1" dirty="0" smtClean="0">
                <a:solidFill>
                  <a:srgbClr val="C00000"/>
                </a:solidFill>
              </a:rPr>
              <a:t>using </a:t>
            </a:r>
            <a:r>
              <a:rPr lang="en-US" b="1" dirty="0">
                <a:solidFill>
                  <a:srgbClr val="C00000"/>
                </a:solidFill>
              </a:rPr>
              <a:t>a </a:t>
            </a:r>
            <a:r>
              <a:rPr lang="en-US" b="1" dirty="0" smtClean="0">
                <a:solidFill>
                  <a:srgbClr val="C00000"/>
                </a:solidFill>
              </a:rPr>
              <a:t>digital </a:t>
            </a:r>
            <a:r>
              <a:rPr lang="en-US" b="1" dirty="0" err="1" smtClean="0">
                <a:solidFill>
                  <a:srgbClr val="C00000"/>
                </a:solidFill>
              </a:rPr>
              <a:t>multimeter</a:t>
            </a:r>
            <a:r>
              <a:rPr lang="en-US" b="1" dirty="0"/>
              <a:t/>
            </a:r>
            <a:br>
              <a:rPr lang="en-US" b="1" dirty="0"/>
            </a:br>
            <a:endParaRPr lang="en-US" dirty="0"/>
          </a:p>
        </p:txBody>
      </p:sp>
      <p:sp>
        <p:nvSpPr>
          <p:cNvPr id="3" name="Content Placeholder 2"/>
          <p:cNvSpPr>
            <a:spLocks noGrp="1"/>
          </p:cNvSpPr>
          <p:nvPr>
            <p:ph idx="1"/>
          </p:nvPr>
        </p:nvSpPr>
        <p:spPr>
          <a:xfrm>
            <a:off x="628650" y="639764"/>
            <a:ext cx="7886700" cy="4351338"/>
          </a:xfrm>
        </p:spPr>
        <p:txBody>
          <a:bodyPr/>
          <a:lstStyle/>
          <a:p>
            <a:pPr algn="just"/>
            <a:r>
              <a:rPr lang="en-US" dirty="0"/>
              <a:t>For this case, insert the probes into the sockets as that in the case of voltage measurement and set the selection switch to point towards diode check position shown in </a:t>
            </a:r>
            <a:r>
              <a:rPr lang="en-US" dirty="0" smtClean="0"/>
              <a:t>figure. </a:t>
            </a:r>
          </a:p>
          <a:p>
            <a:pPr algn="just"/>
            <a:r>
              <a:rPr lang="en-US" dirty="0" smtClean="0"/>
              <a:t>Now </a:t>
            </a:r>
            <a:r>
              <a:rPr lang="en-US" dirty="0"/>
              <a:t>when the red lead of the </a:t>
            </a:r>
            <a:r>
              <a:rPr lang="en-US" dirty="0" err="1"/>
              <a:t>multimeter</a:t>
            </a:r>
            <a:r>
              <a:rPr lang="en-US" dirty="0"/>
              <a:t> is connected to positive terminal of the diode while its negative lead is connected to the negative terminal of the diode, then we have to get a low reading on the </a:t>
            </a:r>
            <a:r>
              <a:rPr lang="en-US" dirty="0" err="1"/>
              <a:t>multimeter</a:t>
            </a:r>
            <a:r>
              <a:rPr lang="en-US" dirty="0"/>
              <a:t>. </a:t>
            </a:r>
            <a:endParaRPr lang="en-US" dirty="0" smtClean="0"/>
          </a:p>
          <a:p>
            <a:pPr algn="just"/>
            <a:r>
              <a:rPr lang="en-US" dirty="0" smtClean="0"/>
              <a:t>On </a:t>
            </a:r>
            <a:r>
              <a:rPr lang="en-US" dirty="0"/>
              <a:t>the other hand, if we connect the red lead to the negative terminal of the diode and the black to the positive terminal, then we have to get a high value. If the readings obtained are as per our expectation, then we say that the diode is working properly; else no.</a:t>
            </a:r>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32</a:t>
            </a:fld>
            <a:endParaRPr lang="en-US" altLang="en-US"/>
          </a:p>
        </p:txBody>
      </p:sp>
      <p:pic>
        <p:nvPicPr>
          <p:cNvPr id="15362" name="Picture 2" descr="diode check by using a digital multi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75125"/>
            <a:ext cx="47244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83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E13EDE-2A91-4491-8C98-10EE80332C84}" type="slidenum">
              <a:rPr lang="en-US" altLang="en-US" smtClean="0"/>
              <a:pPr/>
              <a:t>33</a:t>
            </a:fld>
            <a:endParaRPr lang="en-US" altLang="en-US"/>
          </a:p>
        </p:txBody>
      </p:sp>
    </p:spTree>
    <p:extLst>
      <p:ext uri="{BB962C8B-B14F-4D97-AF65-F5344CB8AC3E}">
        <p14:creationId xmlns:p14="http://schemas.microsoft.com/office/powerpoint/2010/main" val="257642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E13EDE-2A91-4491-8C98-10EE80332C84}" type="slidenum">
              <a:rPr lang="en-US" altLang="en-US" smtClean="0"/>
              <a:pPr/>
              <a:t>34</a:t>
            </a:fld>
            <a:endParaRPr lang="en-US" altLang="en-US"/>
          </a:p>
        </p:txBody>
      </p:sp>
      <p:pic>
        <p:nvPicPr>
          <p:cNvPr id="26626" name="Picture 2" descr="Digital multimeter circuit using ICL7107/7016"/>
          <p:cNvPicPr>
            <a:picLocks noChangeAspect="1" noChangeArrowheads="1"/>
          </p:cNvPicPr>
          <p:nvPr/>
        </p:nvPicPr>
        <p:blipFill rotWithShape="1">
          <a:blip r:embed="rId2">
            <a:extLst>
              <a:ext uri="{28A0092B-C50C-407E-A947-70E740481C1C}">
                <a14:useLocalDpi xmlns:a14="http://schemas.microsoft.com/office/drawing/2010/main" val="0"/>
              </a:ext>
            </a:extLst>
          </a:blip>
          <a:srcRect l="1723" t="4641" r="4309" b="4881"/>
          <a:stretch/>
        </p:blipFill>
        <p:spPr bwMode="auto">
          <a:xfrm>
            <a:off x="228600" y="0"/>
            <a:ext cx="8915400" cy="67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7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3"/>
            <a:ext cx="7886700" cy="533397"/>
          </a:xfrm>
        </p:spPr>
        <p:txBody>
          <a:bodyPr>
            <a:normAutofit fontScale="90000"/>
          </a:bodyPr>
          <a:lstStyle/>
          <a:p>
            <a:pPr algn="ctr"/>
            <a:r>
              <a:rPr lang="en-US" b="1" dirty="0" smtClean="0">
                <a:solidFill>
                  <a:srgbClr val="C00000"/>
                </a:solidFill>
              </a:rPr>
              <a:t>Fundamental suppression harmonic analyzer</a:t>
            </a:r>
            <a:endParaRPr lang="en-US" b="1" dirty="0">
              <a:solidFill>
                <a:srgbClr val="C00000"/>
              </a:solidFill>
            </a:endParaRPr>
          </a:p>
        </p:txBody>
      </p:sp>
      <p:sp>
        <p:nvSpPr>
          <p:cNvPr id="3" name="Content Placeholder 2"/>
          <p:cNvSpPr>
            <a:spLocks noGrp="1"/>
          </p:cNvSpPr>
          <p:nvPr>
            <p:ph idx="1"/>
          </p:nvPr>
        </p:nvSpPr>
        <p:spPr>
          <a:xfrm>
            <a:off x="624101" y="762000"/>
            <a:ext cx="7886700" cy="5186362"/>
          </a:xfrm>
        </p:spPr>
        <p:txBody>
          <a:bodyPr/>
          <a:lstStyle/>
          <a:p>
            <a:pPr algn="just"/>
            <a:r>
              <a:rPr lang="en-US" altLang="en-US" sz="2000" dirty="0"/>
              <a:t>A block diagram for a </a:t>
            </a:r>
            <a:r>
              <a:rPr lang="en-US" altLang="en-US" sz="2000" b="1" dirty="0">
                <a:solidFill>
                  <a:srgbClr val="00B050"/>
                </a:solidFill>
              </a:rPr>
              <a:t>fundamental-suppression harmonic analyzer </a:t>
            </a:r>
            <a:r>
              <a:rPr lang="en-US" altLang="en-US" sz="2000" dirty="0"/>
              <a:t>is shown in Fig. </a:t>
            </a:r>
            <a:r>
              <a:rPr lang="en-US" altLang="en-US" sz="2000" b="1" dirty="0" smtClean="0">
                <a:solidFill>
                  <a:srgbClr val="7030A0"/>
                </a:solidFill>
              </a:rPr>
              <a:t>When </a:t>
            </a:r>
            <a:r>
              <a:rPr lang="en-US" altLang="en-US" sz="2000" b="1" dirty="0">
                <a:solidFill>
                  <a:srgbClr val="7030A0"/>
                </a:solidFill>
              </a:rPr>
              <a:t>the instrument is used. switch S, is set to the "set level" position, the band pass filter is adjusted to the fundamental frequency and the attenuator network is </a:t>
            </a:r>
            <a:r>
              <a:rPr lang="en-US" altLang="en-US" sz="2000" b="1" dirty="0" smtClean="0">
                <a:solidFill>
                  <a:srgbClr val="7030A0"/>
                </a:solidFill>
              </a:rPr>
              <a:t>adjusted (</a:t>
            </a:r>
            <a:r>
              <a:rPr lang="en-US" altLang="en-US" sz="2000" b="1" dirty="0" smtClean="0">
                <a:solidFill>
                  <a:srgbClr val="FF0000"/>
                </a:solidFill>
              </a:rPr>
              <a:t>from lowest to highest</a:t>
            </a:r>
            <a:r>
              <a:rPr lang="en-US" altLang="en-US" sz="2000" b="1" dirty="0" smtClean="0">
                <a:solidFill>
                  <a:srgbClr val="7030A0"/>
                </a:solidFill>
              </a:rPr>
              <a:t>) </a:t>
            </a:r>
            <a:r>
              <a:rPr lang="en-US" altLang="en-US" sz="2000" b="1" dirty="0">
                <a:solidFill>
                  <a:srgbClr val="7030A0"/>
                </a:solidFill>
              </a:rPr>
              <a:t>to obtain a full-scale voltmeter reading</a:t>
            </a:r>
            <a:r>
              <a:rPr lang="en-US" altLang="en-US" sz="2000" b="1" dirty="0" smtClean="0">
                <a:solidFill>
                  <a:srgbClr val="7030A0"/>
                </a:solidFill>
              </a:rPr>
              <a:t>.</a:t>
            </a:r>
          </a:p>
          <a:p>
            <a:pPr algn="just"/>
            <a:r>
              <a:rPr lang="en-US" altLang="en-US" sz="2000" b="1" dirty="0">
                <a:solidFill>
                  <a:srgbClr val="FFC000"/>
                </a:solidFill>
              </a:rPr>
              <a:t>Switch S, is then set to the "distortion" position, the rejection </a:t>
            </a:r>
            <a:r>
              <a:rPr lang="en-US" altLang="en-US" sz="2000" b="1" dirty="0" smtClean="0">
                <a:solidFill>
                  <a:srgbClr val="FFC000"/>
                </a:solidFill>
              </a:rPr>
              <a:t>filter </a:t>
            </a:r>
            <a:r>
              <a:rPr lang="en-US" altLang="en-US" sz="2000" b="1" dirty="0">
                <a:solidFill>
                  <a:srgbClr val="FFC000"/>
                </a:solidFill>
              </a:rPr>
              <a:t>is turned to the fundamental frequency, and the attenuator is </a:t>
            </a:r>
            <a:r>
              <a:rPr lang="en-US" altLang="en-US" sz="2000" b="1" dirty="0" smtClean="0">
                <a:solidFill>
                  <a:srgbClr val="FFC000"/>
                </a:solidFill>
              </a:rPr>
              <a:t>adjusted </a:t>
            </a:r>
            <a:r>
              <a:rPr lang="en-US" altLang="en-US" sz="2000" b="1" dirty="0">
                <a:solidFill>
                  <a:srgbClr val="FFC000"/>
                </a:solidFill>
              </a:rPr>
              <a:t>(</a:t>
            </a:r>
            <a:r>
              <a:rPr lang="en-US" altLang="en-US" sz="2000" b="1" dirty="0">
                <a:solidFill>
                  <a:srgbClr val="FF0000"/>
                </a:solidFill>
              </a:rPr>
              <a:t>from lowest to highest</a:t>
            </a:r>
            <a:r>
              <a:rPr lang="en-US" altLang="en-US" sz="2000" b="1" dirty="0">
                <a:solidFill>
                  <a:srgbClr val="FFC000"/>
                </a:solidFill>
              </a:rPr>
              <a:t>)</a:t>
            </a:r>
            <a:r>
              <a:rPr lang="en-US" altLang="en-US" sz="2000" b="1" dirty="0" smtClean="0">
                <a:solidFill>
                  <a:srgbClr val="FFC000"/>
                </a:solidFill>
              </a:rPr>
              <a:t> </a:t>
            </a:r>
            <a:r>
              <a:rPr lang="en-US" altLang="en-US" sz="2000" b="1" dirty="0">
                <a:solidFill>
                  <a:srgbClr val="FFC000"/>
                </a:solidFill>
              </a:rPr>
              <a:t>for a maximum reading on the voltmeter.</a:t>
            </a:r>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4</a:t>
            </a:fld>
            <a:endParaRPr lang="en-US" altLang="en-US"/>
          </a:p>
        </p:txBody>
      </p:sp>
      <p:pic>
        <p:nvPicPr>
          <p:cNvPr id="5" name="Picture 4"/>
          <p:cNvPicPr>
            <a:picLocks noChangeAspect="1"/>
          </p:cNvPicPr>
          <p:nvPr/>
        </p:nvPicPr>
        <p:blipFill>
          <a:blip r:embed="rId2">
            <a:duotone>
              <a:prstClr val="black"/>
              <a:schemeClr val="accent4">
                <a:tint val="45000"/>
                <a:satMod val="400000"/>
              </a:schemeClr>
            </a:duotone>
          </a:blip>
          <a:stretch>
            <a:fillRect/>
          </a:stretch>
        </p:blipFill>
        <p:spPr>
          <a:xfrm>
            <a:off x="990600" y="3200400"/>
            <a:ext cx="7391400" cy="3635529"/>
          </a:xfrm>
          <a:prstGeom prst="rect">
            <a:avLst/>
          </a:prstGeom>
        </p:spPr>
      </p:pic>
    </p:spTree>
    <p:extLst>
      <p:ext uri="{BB962C8B-B14F-4D97-AF65-F5344CB8AC3E}">
        <p14:creationId xmlns:p14="http://schemas.microsoft.com/office/powerpoint/2010/main" val="17359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07" y="369886"/>
            <a:ext cx="7886700" cy="5414963"/>
          </a:xfrm>
        </p:spPr>
        <p:txBody>
          <a:bodyPr/>
          <a:lstStyle/>
          <a:p>
            <a:pPr algn="just"/>
            <a:r>
              <a:rPr lang="en-US" altLang="en-US" dirty="0" smtClean="0"/>
              <a:t>Total </a:t>
            </a:r>
            <a:r>
              <a:rPr lang="en-US" altLang="en-US" dirty="0"/>
              <a:t>harmonic distortion </a:t>
            </a:r>
            <a:r>
              <a:rPr lang="en-US" altLang="en-US" dirty="0" smtClean="0"/>
              <a:t>can be expressed as </a:t>
            </a:r>
            <a:r>
              <a:rPr lang="en-US" altLang="en-US" dirty="0"/>
              <a:t>the ratio of the </a:t>
            </a:r>
            <a:r>
              <a:rPr lang="en-US" altLang="en-US" dirty="0" err="1"/>
              <a:t>rms</a:t>
            </a:r>
            <a:r>
              <a:rPr lang="en-US" altLang="en-US" dirty="0"/>
              <a:t> value of all the harmonics to the </a:t>
            </a:r>
            <a:r>
              <a:rPr lang="en-US" altLang="en-US" dirty="0" err="1"/>
              <a:t>rms</a:t>
            </a:r>
            <a:r>
              <a:rPr lang="en-US" altLang="en-US" dirty="0"/>
              <a:t> value of the total signal including distortion</a:t>
            </a:r>
            <a:r>
              <a:rPr lang="en-US" altLang="en-US" dirty="0" smtClean="0"/>
              <a:t>.</a:t>
            </a:r>
          </a:p>
          <a:p>
            <a:pPr algn="just"/>
            <a:endParaRPr lang="en-US" altLang="en-US" dirty="0"/>
          </a:p>
          <a:p>
            <a:pPr algn="just"/>
            <a:endParaRPr lang="en-US" altLang="en-US" dirty="0" smtClean="0"/>
          </a:p>
          <a:p>
            <a:pPr algn="just"/>
            <a:r>
              <a:rPr lang="en-US" dirty="0" smtClean="0">
                <a:solidFill>
                  <a:srgbClr val="FF0000"/>
                </a:solidFill>
              </a:rPr>
              <a:t>On </a:t>
            </a:r>
            <a:r>
              <a:rPr lang="en-US" dirty="0">
                <a:solidFill>
                  <a:srgbClr val="FF0000"/>
                </a:solidFill>
              </a:rPr>
              <a:t>the basis of the assumption that any distortion caused by the components within the analyzer itself or by the oscillator signal are small enough to be neglected. </a:t>
            </a:r>
            <a:endParaRPr lang="en-US" dirty="0" smtClean="0">
              <a:solidFill>
                <a:srgbClr val="FF0000"/>
              </a:solidFill>
            </a:endParaRPr>
          </a:p>
          <a:p>
            <a:pPr algn="just"/>
            <a:endParaRPr lang="en-US" dirty="0"/>
          </a:p>
          <a:p>
            <a:pPr algn="just"/>
            <a:endParaRPr lang="en-US" dirty="0" smtClean="0"/>
          </a:p>
          <a:p>
            <a:pPr marL="274320" indent="-274320" algn="just">
              <a:spcBef>
                <a:spcPts val="580"/>
              </a:spcBef>
              <a:buNone/>
              <a:defRPr/>
            </a:pPr>
            <a:r>
              <a:rPr lang="en-US" sz="1800" b="1" dirty="0"/>
              <a:t>where</a:t>
            </a:r>
          </a:p>
          <a:p>
            <a:pPr marL="274320" indent="-274320" algn="just">
              <a:spcBef>
                <a:spcPts val="580"/>
              </a:spcBef>
              <a:buNone/>
              <a:defRPr/>
            </a:pPr>
            <a:r>
              <a:rPr lang="en-US" sz="1800" b="1" dirty="0"/>
              <a:t>       THD = the total harmonic distortion </a:t>
            </a:r>
          </a:p>
          <a:p>
            <a:pPr marL="274320" indent="-274320" algn="just">
              <a:spcBef>
                <a:spcPts val="580"/>
              </a:spcBef>
              <a:buNone/>
              <a:defRPr/>
            </a:pPr>
            <a:r>
              <a:rPr lang="en-US" sz="1800" b="1" dirty="0"/>
              <a:t>        </a:t>
            </a:r>
            <a:r>
              <a:rPr lang="en-US" sz="1800" b="1" dirty="0" err="1"/>
              <a:t>E</a:t>
            </a:r>
            <a:r>
              <a:rPr lang="en-US" sz="1800" b="1" i="1" baseline="-25000" dirty="0" err="1"/>
              <a:t>f</a:t>
            </a:r>
            <a:r>
              <a:rPr lang="en-US" sz="1800" b="1" dirty="0"/>
              <a:t> =the amplitude of the fundamental frequency including the harmonics</a:t>
            </a:r>
          </a:p>
          <a:p>
            <a:pPr marL="274320" indent="-274320" algn="just">
              <a:spcBef>
                <a:spcPts val="580"/>
              </a:spcBef>
              <a:buNone/>
              <a:defRPr/>
            </a:pPr>
            <a:r>
              <a:rPr lang="en-US" sz="1800" b="1" dirty="0"/>
              <a:t>        </a:t>
            </a:r>
            <a:r>
              <a:rPr lang="en-US" sz="1800" b="1" dirty="0" smtClean="0"/>
              <a:t>E</a:t>
            </a:r>
            <a:r>
              <a:rPr lang="en-US" sz="1800" b="1" baseline="-25000" dirty="0" smtClean="0"/>
              <a:t>2 </a:t>
            </a:r>
            <a:r>
              <a:rPr lang="en-US" sz="1800" b="1" dirty="0" smtClean="0"/>
              <a:t>E</a:t>
            </a:r>
            <a:r>
              <a:rPr lang="en-US" sz="1800" b="1" baseline="-25000" dirty="0" smtClean="0"/>
              <a:t>3 </a:t>
            </a:r>
            <a:r>
              <a:rPr lang="en-US" sz="1800" b="1" dirty="0" err="1" smtClean="0"/>
              <a:t>E</a:t>
            </a:r>
            <a:r>
              <a:rPr lang="en-US" sz="1800" b="1" baseline="-25000" dirty="0" err="1" smtClean="0"/>
              <a:t>n</a:t>
            </a:r>
            <a:r>
              <a:rPr lang="en-US" sz="1800" b="1" dirty="0" smtClean="0"/>
              <a:t> =are the </a:t>
            </a:r>
            <a:r>
              <a:rPr lang="en-US" sz="1800" b="1" dirty="0"/>
              <a:t>amplitude of the individual harmonics</a:t>
            </a:r>
          </a:p>
          <a:p>
            <a:pPr marL="274320" indent="-274320" algn="just">
              <a:spcBef>
                <a:spcPts val="580"/>
              </a:spcBef>
              <a:buNone/>
              <a:defRPr/>
            </a:pPr>
            <a:r>
              <a:rPr lang="en-US" sz="1800" b="1" dirty="0"/>
              <a:t>        THD= </a:t>
            </a:r>
            <a:r>
              <a:rPr lang="en-US" sz="1800" b="1" dirty="0" smtClean="0"/>
              <a:t>Ʃ(harmonics</a:t>
            </a:r>
            <a:r>
              <a:rPr lang="en-US" sz="1800" b="1" dirty="0"/>
              <a:t>) fundamental</a:t>
            </a:r>
          </a:p>
          <a:p>
            <a:pPr algn="just"/>
            <a:endParaRPr lang="en-US" altLang="en-US" sz="1800"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5</a:t>
            </a:fld>
            <a:endParaRPr lang="en-US" alt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933757426"/>
              </p:ext>
            </p:extLst>
          </p:nvPr>
        </p:nvGraphicFramePr>
        <p:xfrm>
          <a:off x="3388057" y="1208087"/>
          <a:ext cx="2438400" cy="784225"/>
        </p:xfrm>
        <a:graphic>
          <a:graphicData uri="http://schemas.openxmlformats.org/presentationml/2006/ole">
            <mc:AlternateContent xmlns:mc="http://schemas.openxmlformats.org/markup-compatibility/2006">
              <mc:Choice xmlns:v="urn:schemas-microsoft-com:vml" Requires="v">
                <p:oleObj spid="_x0000_s1167" name="Equation" r:id="rId3" imgW="1549400" imgH="508000" progId="Equation.3">
                  <p:embed/>
                </p:oleObj>
              </mc:Choice>
              <mc:Fallback>
                <p:oleObj name="Equation" r:id="rId3" imgW="1549400" imgH="508000" progId="Equation.3">
                  <p:embed/>
                  <p:pic>
                    <p:nvPicPr>
                      <p:cNvPr id="0" name=""/>
                      <p:cNvPicPr>
                        <a:picLocks noChangeAspect="1" noChangeArrowheads="1"/>
                      </p:cNvPicPr>
                      <p:nvPr/>
                    </p:nvPicPr>
                    <p:blipFill>
                      <a:blip r:embed="rId4">
                        <a:lum bright="40000" contrast="20000"/>
                        <a:extLst>
                          <a:ext uri="{28A0092B-C50C-407E-A947-70E740481C1C}">
                            <a14:useLocalDpi xmlns:a14="http://schemas.microsoft.com/office/drawing/2010/main" val="0"/>
                          </a:ext>
                        </a:extLst>
                      </a:blip>
                      <a:srcRect/>
                      <a:stretch>
                        <a:fillRect/>
                      </a:stretch>
                    </p:blipFill>
                    <p:spPr bwMode="auto">
                      <a:xfrm>
                        <a:off x="3388057" y="1208087"/>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301959764"/>
              </p:ext>
            </p:extLst>
          </p:nvPr>
        </p:nvGraphicFramePr>
        <p:xfrm>
          <a:off x="3382511" y="3376611"/>
          <a:ext cx="2209800" cy="708025"/>
        </p:xfrm>
        <a:graphic>
          <a:graphicData uri="http://schemas.openxmlformats.org/presentationml/2006/ole">
            <mc:AlternateContent xmlns:mc="http://schemas.openxmlformats.org/markup-compatibility/2006">
              <mc:Choice xmlns:v="urn:schemas-microsoft-com:vml" Requires="v">
                <p:oleObj spid="_x0000_s1168" name="Equation" r:id="rId5" imgW="1752600" imgH="558800" progId="Equation.3">
                  <p:embed/>
                </p:oleObj>
              </mc:Choice>
              <mc:Fallback>
                <p:oleObj name="Equation" r:id="rId5" imgW="17526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511" y="3376611"/>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81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09600"/>
            <a:ext cx="7886700" cy="5567363"/>
          </a:xfrm>
        </p:spPr>
        <p:txBody>
          <a:bodyPr/>
          <a:lstStyle/>
          <a:p>
            <a:pPr algn="just"/>
            <a:r>
              <a:rPr lang="en-US" altLang="en-US" b="1" dirty="0">
                <a:solidFill>
                  <a:srgbClr val="FF0000"/>
                </a:solidFill>
              </a:rPr>
              <a:t>EXAMPLE </a:t>
            </a:r>
            <a:r>
              <a:rPr lang="en-US" altLang="en-US" b="1" dirty="0" smtClean="0">
                <a:solidFill>
                  <a:srgbClr val="FF0000"/>
                </a:solidFill>
              </a:rPr>
              <a:t>: </a:t>
            </a:r>
            <a:r>
              <a:rPr lang="en-US" altLang="en-US" dirty="0" smtClean="0">
                <a:solidFill>
                  <a:srgbClr val="FF0000"/>
                </a:solidFill>
              </a:rPr>
              <a:t>Compute </a:t>
            </a:r>
            <a:r>
              <a:rPr lang="en-US" altLang="en-US" dirty="0">
                <a:solidFill>
                  <a:srgbClr val="FF0000"/>
                </a:solidFill>
              </a:rPr>
              <a:t>the total harmonic distortion of a signal that contains a fundamen­tal signal with an </a:t>
            </a:r>
            <a:r>
              <a:rPr lang="en-US" altLang="en-US" dirty="0" err="1">
                <a:solidFill>
                  <a:srgbClr val="FF0000"/>
                </a:solidFill>
              </a:rPr>
              <a:t>rms</a:t>
            </a:r>
            <a:r>
              <a:rPr lang="en-US" altLang="en-US" dirty="0">
                <a:solidFill>
                  <a:srgbClr val="FF0000"/>
                </a:solidFill>
              </a:rPr>
              <a:t> value of 10 V, a second harmonic with an </a:t>
            </a:r>
            <a:r>
              <a:rPr lang="en-US" altLang="en-US" dirty="0" err="1">
                <a:solidFill>
                  <a:srgbClr val="FF0000"/>
                </a:solidFill>
              </a:rPr>
              <a:t>rms</a:t>
            </a:r>
            <a:r>
              <a:rPr lang="en-US" altLang="en-US" dirty="0">
                <a:solidFill>
                  <a:srgbClr val="FF0000"/>
                </a:solidFill>
              </a:rPr>
              <a:t> value of 3 V, a third harmonic with an </a:t>
            </a:r>
            <a:r>
              <a:rPr lang="en-US" altLang="en-US" dirty="0" err="1">
                <a:solidFill>
                  <a:srgbClr val="FF0000"/>
                </a:solidFill>
              </a:rPr>
              <a:t>rms</a:t>
            </a:r>
            <a:r>
              <a:rPr lang="en-US" altLang="en-US" dirty="0">
                <a:solidFill>
                  <a:srgbClr val="FF0000"/>
                </a:solidFill>
              </a:rPr>
              <a:t> value of 1.5 V, and a fourth harmonic with an </a:t>
            </a:r>
            <a:r>
              <a:rPr lang="en-US" altLang="en-US" dirty="0" err="1">
                <a:solidFill>
                  <a:srgbClr val="FF0000"/>
                </a:solidFill>
              </a:rPr>
              <a:t>rms</a:t>
            </a:r>
            <a:r>
              <a:rPr lang="en-US" altLang="en-US" dirty="0">
                <a:solidFill>
                  <a:srgbClr val="FF0000"/>
                </a:solidFill>
              </a:rPr>
              <a:t> value of 0.6 V</a:t>
            </a:r>
            <a:r>
              <a:rPr lang="en-US" altLang="en-US" dirty="0" smtClean="0">
                <a:solidFill>
                  <a:srgbClr val="FF0000"/>
                </a:solidFill>
              </a:rPr>
              <a:t>.</a:t>
            </a:r>
          </a:p>
          <a:p>
            <a:pPr algn="just"/>
            <a:r>
              <a:rPr lang="en-US" altLang="en-US" b="1" dirty="0" smtClean="0"/>
              <a:t>Solution</a:t>
            </a:r>
            <a:endParaRPr lang="en-US" altLang="en-US" b="1"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6</a:t>
            </a:fld>
            <a:endParaRPr lang="en-US" altLang="en-US"/>
          </a:p>
        </p:txBody>
      </p:sp>
      <p:graphicFrame>
        <p:nvGraphicFramePr>
          <p:cNvPr id="6" name="Object 2"/>
          <p:cNvGraphicFramePr>
            <a:graphicFrameLocks noChangeAspect="1"/>
          </p:cNvGraphicFramePr>
          <p:nvPr>
            <p:extLst>
              <p:ext uri="{D42A27DB-BD31-4B8C-83A1-F6EECF244321}">
                <p14:modId xmlns:p14="http://schemas.microsoft.com/office/powerpoint/2010/main" val="3717687401"/>
              </p:ext>
            </p:extLst>
          </p:nvPr>
        </p:nvGraphicFramePr>
        <p:xfrm>
          <a:off x="3429000" y="2403475"/>
          <a:ext cx="2286000" cy="679450"/>
        </p:xfrm>
        <a:graphic>
          <a:graphicData uri="http://schemas.openxmlformats.org/presentationml/2006/ole">
            <mc:AlternateContent xmlns:mc="http://schemas.openxmlformats.org/markup-compatibility/2006">
              <mc:Choice xmlns:v="urn:schemas-microsoft-com:vml" Requires="v">
                <p:oleObj spid="_x0000_s2186" name="Equation" r:id="rId3" imgW="1574800" imgH="469900" progId="Equation.3">
                  <p:embed/>
                </p:oleObj>
              </mc:Choice>
              <mc:Fallback>
                <p:oleObj name="Equation" r:id="rId3" imgW="15748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03475"/>
                        <a:ext cx="2286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633821944"/>
              </p:ext>
            </p:extLst>
          </p:nvPr>
        </p:nvGraphicFramePr>
        <p:xfrm>
          <a:off x="3649662" y="3373947"/>
          <a:ext cx="1844675" cy="685800"/>
        </p:xfrm>
        <a:graphic>
          <a:graphicData uri="http://schemas.openxmlformats.org/presentationml/2006/ole">
            <mc:AlternateContent xmlns:mc="http://schemas.openxmlformats.org/markup-compatibility/2006">
              <mc:Choice xmlns:v="urn:schemas-microsoft-com:vml" Requires="v">
                <p:oleObj spid="_x0000_s2187" name="Equation" r:id="rId5" imgW="1155700" imgH="431800" progId="Equation.3">
                  <p:embed/>
                </p:oleObj>
              </mc:Choice>
              <mc:Fallback>
                <p:oleObj name="Equation" r:id="rId5" imgW="1155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662" y="3373947"/>
                        <a:ext cx="1844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646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05" y="463386"/>
            <a:ext cx="7886700" cy="667691"/>
          </a:xfrm>
        </p:spPr>
        <p:txBody>
          <a:bodyPr/>
          <a:lstStyle/>
          <a:p>
            <a:pPr algn="ctr"/>
            <a:r>
              <a:rPr lang="en-US" b="1" dirty="0" smtClean="0">
                <a:solidFill>
                  <a:srgbClr val="C00000"/>
                </a:solidFill>
              </a:rPr>
              <a:t>Waveform analyzers</a:t>
            </a:r>
            <a:endParaRPr lang="en-US" b="1" dirty="0">
              <a:solidFill>
                <a:srgbClr val="C00000"/>
              </a:solidFill>
            </a:endParaRPr>
          </a:p>
        </p:txBody>
      </p:sp>
      <p:sp>
        <p:nvSpPr>
          <p:cNvPr id="3" name="Content Placeholder 2"/>
          <p:cNvSpPr>
            <a:spLocks noGrp="1"/>
          </p:cNvSpPr>
          <p:nvPr>
            <p:ph idx="1"/>
          </p:nvPr>
        </p:nvSpPr>
        <p:spPr>
          <a:xfrm>
            <a:off x="653670" y="1447800"/>
            <a:ext cx="7886700" cy="4195763"/>
          </a:xfrm>
        </p:spPr>
        <p:txBody>
          <a:bodyPr/>
          <a:lstStyle/>
          <a:p>
            <a:pPr algn="just"/>
            <a:r>
              <a:rPr lang="en-US" altLang="en-US" sz="1800" b="1" dirty="0"/>
              <a:t>Harmonic distortion analyzers measure the total harmonic content in waveforms. </a:t>
            </a:r>
            <a:endParaRPr lang="en-US" altLang="en-US" sz="1800" b="1" dirty="0" smtClean="0"/>
          </a:p>
          <a:p>
            <a:pPr algn="just"/>
            <a:r>
              <a:rPr lang="en-US" altLang="en-US" sz="1800" b="1" dirty="0" smtClean="0"/>
              <a:t>It </a:t>
            </a:r>
            <a:r>
              <a:rPr lang="en-US" altLang="en-US" sz="1800" b="1" dirty="0"/>
              <a:t>is frequently desirable to measure the amplitude of each harmonic individually. </a:t>
            </a:r>
          </a:p>
          <a:p>
            <a:pPr algn="just"/>
            <a:r>
              <a:rPr lang="en-US" altLang="en-US" sz="1800" b="1" dirty="0"/>
              <a:t>This is the simplest form of analysis in the frequency domain and can be performed with a set of tuned filters and a voltmeter. </a:t>
            </a:r>
            <a:endParaRPr lang="en-US" altLang="en-US" sz="1800" b="1" dirty="0" smtClean="0"/>
          </a:p>
          <a:p>
            <a:pPr algn="just"/>
            <a:r>
              <a:rPr lang="en-US" altLang="en-US" sz="1800" b="1" dirty="0" smtClean="0">
                <a:solidFill>
                  <a:srgbClr val="FF0000"/>
                </a:solidFill>
              </a:rPr>
              <a:t>Such </a:t>
            </a:r>
            <a:r>
              <a:rPr lang="en-US" altLang="en-US" sz="1800" b="1" dirty="0">
                <a:solidFill>
                  <a:srgbClr val="FF0000"/>
                </a:solidFill>
              </a:rPr>
              <a:t>analyzers have various names, including frequency-selective voltmeters, carrier frequency </a:t>
            </a:r>
            <a:r>
              <a:rPr lang="en-US" altLang="en-US" sz="1800" b="1" dirty="0" smtClean="0">
                <a:solidFill>
                  <a:srgbClr val="FF0000"/>
                </a:solidFill>
              </a:rPr>
              <a:t>voltmeters, </a:t>
            </a:r>
            <a:r>
              <a:rPr lang="en-US" altLang="en-US" sz="1800" b="1" dirty="0">
                <a:solidFill>
                  <a:srgbClr val="FF0000"/>
                </a:solidFill>
              </a:rPr>
              <a:t>selective level </a:t>
            </a:r>
            <a:r>
              <a:rPr lang="en-US" altLang="en-US" sz="1800" b="1" dirty="0" smtClean="0">
                <a:solidFill>
                  <a:srgbClr val="FF0000"/>
                </a:solidFill>
              </a:rPr>
              <a:t>meters, </a:t>
            </a:r>
            <a:r>
              <a:rPr lang="en-US" altLang="en-US" sz="1800" b="1" dirty="0">
                <a:solidFill>
                  <a:srgbClr val="FF0000"/>
                </a:solidFill>
              </a:rPr>
              <a:t>and </a:t>
            </a:r>
            <a:r>
              <a:rPr lang="en-US" altLang="en-US" sz="2000" b="1" dirty="0">
                <a:solidFill>
                  <a:srgbClr val="7030A0"/>
                </a:solidFill>
              </a:rPr>
              <a:t>wave analyzers.</a:t>
            </a:r>
            <a:r>
              <a:rPr lang="en-US" altLang="en-US" sz="1800" b="1" dirty="0">
                <a:solidFill>
                  <a:srgbClr val="7030A0"/>
                </a:solidFill>
              </a:rPr>
              <a:t> </a:t>
            </a:r>
            <a:r>
              <a:rPr lang="en-US" altLang="en-US" sz="1800" b="1" dirty="0">
                <a:solidFill>
                  <a:srgbClr val="FF0000"/>
                </a:solidFill>
              </a:rPr>
              <a:t>Any of these names is quite descriptive of the instrument’s primary function and mode of operation.</a:t>
            </a:r>
          </a:p>
          <a:p>
            <a:pPr algn="just"/>
            <a:endParaRPr lang="en-US" altLang="en-US" dirty="0" smtClean="0"/>
          </a:p>
          <a:p>
            <a:pPr algn="just"/>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7</a:t>
            </a:fld>
            <a:endParaRPr lang="en-US" altLang="en-US" dirty="0"/>
          </a:p>
        </p:txBody>
      </p:sp>
    </p:spTree>
    <p:extLst>
      <p:ext uri="{BB962C8B-B14F-4D97-AF65-F5344CB8AC3E}">
        <p14:creationId xmlns:p14="http://schemas.microsoft.com/office/powerpoint/2010/main" val="395570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4800"/>
            <a:ext cx="7886700" cy="5567363"/>
          </a:xfrm>
        </p:spPr>
        <p:txBody>
          <a:bodyPr/>
          <a:lstStyle/>
          <a:p>
            <a:pPr algn="just"/>
            <a:r>
              <a:rPr lang="en-US" altLang="en-US" dirty="0"/>
              <a:t>A very basic wave analyzer is shown in </a:t>
            </a:r>
            <a:r>
              <a:rPr lang="en-US" altLang="en-US" dirty="0" smtClean="0"/>
              <a:t>Fig. </a:t>
            </a:r>
            <a:r>
              <a:rPr lang="en-US" altLang="en-US" dirty="0"/>
              <a:t>The </a:t>
            </a:r>
            <a:r>
              <a:rPr lang="en-US" altLang="en-US" b="1" dirty="0">
                <a:solidFill>
                  <a:srgbClr val="FF0000"/>
                </a:solidFill>
              </a:rPr>
              <a:t>primary detector </a:t>
            </a:r>
            <a:r>
              <a:rPr lang="en-US" altLang="en-US" b="1" dirty="0">
                <a:solidFill>
                  <a:srgbClr val="7030A0"/>
                </a:solidFill>
              </a:rPr>
              <a:t>is a simple LC circuit which is adjusted for resonance at the frequency of the particular harmonic component to be measured.</a:t>
            </a:r>
          </a:p>
          <a:p>
            <a:pPr algn="just"/>
            <a:r>
              <a:rPr lang="en-US" altLang="en-US" dirty="0"/>
              <a:t> The </a:t>
            </a:r>
            <a:r>
              <a:rPr lang="en-US" altLang="en-US" b="1" dirty="0">
                <a:solidFill>
                  <a:srgbClr val="FF0000"/>
                </a:solidFill>
              </a:rPr>
              <a:t>intermediate stage </a:t>
            </a:r>
            <a:r>
              <a:rPr lang="en-US" altLang="en-US" b="1" dirty="0"/>
              <a:t>is a </a:t>
            </a:r>
            <a:r>
              <a:rPr lang="en-US" altLang="en-US" b="1" dirty="0">
                <a:solidFill>
                  <a:srgbClr val="00B0F0"/>
                </a:solidFill>
              </a:rPr>
              <a:t>full-wave rectifier</a:t>
            </a:r>
            <a:r>
              <a:rPr lang="en-US" altLang="en-US" b="1" dirty="0"/>
              <a:t>, and the </a:t>
            </a:r>
            <a:r>
              <a:rPr lang="en-US" altLang="en-US" b="1" dirty="0">
                <a:solidFill>
                  <a:srgbClr val="FF0000"/>
                </a:solidFill>
              </a:rPr>
              <a:t>indicating device </a:t>
            </a:r>
            <a:r>
              <a:rPr lang="en-US" altLang="en-US" b="1" dirty="0"/>
              <a:t>may be a simple do voltmeter that has been calibrated to read the peak value of a sinusoidal input voltage. </a:t>
            </a:r>
            <a:endParaRPr lang="en-US" altLang="en-US" b="1" dirty="0" smtClean="0"/>
          </a:p>
          <a:p>
            <a:pPr algn="just"/>
            <a:r>
              <a:rPr lang="en-US" altLang="en-US" dirty="0" smtClean="0"/>
              <a:t>Since </a:t>
            </a:r>
            <a:r>
              <a:rPr lang="en-US" altLang="en-US" dirty="0"/>
              <a:t>the </a:t>
            </a:r>
            <a:r>
              <a:rPr lang="en-US" altLang="en-US" dirty="0">
                <a:solidFill>
                  <a:srgbClr val="FF0000"/>
                </a:solidFill>
              </a:rPr>
              <a:t>LC filter in </a:t>
            </a:r>
            <a:r>
              <a:rPr lang="en-US" altLang="en-US" dirty="0" smtClean="0">
                <a:solidFill>
                  <a:srgbClr val="FF0000"/>
                </a:solidFill>
              </a:rPr>
              <a:t>given figure passes </a:t>
            </a:r>
            <a:r>
              <a:rPr lang="en-US" altLang="en-US" dirty="0">
                <a:solidFill>
                  <a:srgbClr val="FF0000"/>
                </a:solidFill>
              </a:rPr>
              <a:t>only the frequency to which it is tuned and provides a high attenuation to all other frequencies</a:t>
            </a:r>
            <a:r>
              <a:rPr lang="en-US" altLang="en-US" dirty="0"/>
              <a:t>. </a:t>
            </a:r>
          </a:p>
          <a:p>
            <a:pPr algn="just"/>
            <a:r>
              <a:rPr lang="en-US" altLang="en-US" dirty="0" smtClean="0">
                <a:solidFill>
                  <a:srgbClr val="FF0000"/>
                </a:solidFill>
              </a:rPr>
              <a:t>Many </a:t>
            </a:r>
            <a:r>
              <a:rPr lang="en-US" altLang="en-US" dirty="0">
                <a:solidFill>
                  <a:srgbClr val="FF0000"/>
                </a:solidFill>
              </a:rPr>
              <a:t>tuned filters connected to the indicating device </a:t>
            </a:r>
            <a:r>
              <a:rPr lang="en-US" altLang="en-US" dirty="0"/>
              <a:t>through a selector switch would be required for a useful wave analyzer</a:t>
            </a:r>
            <a:r>
              <a:rPr lang="en-US" altLang="en-US" dirty="0" smtClean="0"/>
              <a:t>.</a:t>
            </a:r>
          </a:p>
          <a:p>
            <a:pPr algn="just"/>
            <a:endParaRPr lang="en-US" altLang="en-US" dirty="0"/>
          </a:p>
          <a:p>
            <a:pPr algn="just"/>
            <a:endParaRPr lang="en-US" altLang="en-US" dirty="0"/>
          </a:p>
          <a:p>
            <a:pPr>
              <a:buNone/>
            </a:pPr>
            <a:endParaRPr lang="en-US" altLang="en-US" dirty="0"/>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8</a:t>
            </a:fld>
            <a:endParaRPr lang="en-US" altLang="en-US"/>
          </a:p>
        </p:txBody>
      </p:sp>
      <p:pic>
        <p:nvPicPr>
          <p:cNvPr id="5" name="Picture 4"/>
          <p:cNvPicPr>
            <a:picLocks noChangeAspect="1"/>
          </p:cNvPicPr>
          <p:nvPr/>
        </p:nvPicPr>
        <p:blipFill>
          <a:blip r:embed="rId2">
            <a:duotone>
              <a:prstClr val="black"/>
              <a:schemeClr val="accent4">
                <a:tint val="45000"/>
                <a:satMod val="400000"/>
              </a:schemeClr>
            </a:duotone>
            <a:lum contrast="40000"/>
          </a:blip>
          <a:stretch>
            <a:fillRect/>
          </a:stretch>
        </p:blipFill>
        <p:spPr>
          <a:xfrm>
            <a:off x="3048000" y="3581400"/>
            <a:ext cx="5974642" cy="3294797"/>
          </a:xfrm>
          <a:prstGeom prst="rect">
            <a:avLst/>
          </a:prstGeom>
        </p:spPr>
      </p:pic>
      <p:sp>
        <p:nvSpPr>
          <p:cNvPr id="6" name="Rectangle 5"/>
          <p:cNvSpPr/>
          <p:nvPr/>
        </p:nvSpPr>
        <p:spPr>
          <a:xfrm>
            <a:off x="615002" y="4495800"/>
            <a:ext cx="2239939" cy="923330"/>
          </a:xfrm>
          <a:prstGeom prst="rect">
            <a:avLst/>
          </a:prstGeom>
        </p:spPr>
        <p:txBody>
          <a:bodyPr wrap="square">
            <a:spAutoFit/>
          </a:bodyPr>
          <a:lstStyle/>
          <a:p>
            <a:pPr marL="285750" indent="-285750" algn="just">
              <a:buFont typeface="Arial" panose="020B0604020202020204" pitchFamily="34" charset="0"/>
              <a:buChar char="•"/>
            </a:pPr>
            <a:r>
              <a:rPr lang="en-US" altLang="en-US" b="1" dirty="0" smtClean="0"/>
              <a:t>A </a:t>
            </a:r>
            <a:r>
              <a:rPr lang="en-US" altLang="en-US" b="1" dirty="0"/>
              <a:t>basic waveform </a:t>
            </a:r>
            <a:r>
              <a:rPr lang="en-US" altLang="en-US" b="1" dirty="0" smtClean="0"/>
              <a:t>analyzer is shown</a:t>
            </a:r>
          </a:p>
          <a:p>
            <a:pPr marL="0" indent="0" algn="just">
              <a:buNone/>
            </a:pPr>
            <a:r>
              <a:rPr lang="en-US" altLang="en-US" b="1" dirty="0" smtClean="0"/>
              <a:t>     here:</a:t>
            </a:r>
            <a:endParaRPr lang="en-US" altLang="en-US" b="1" dirty="0"/>
          </a:p>
        </p:txBody>
      </p:sp>
    </p:spTree>
    <p:extLst>
      <p:ext uri="{BB962C8B-B14F-4D97-AF65-F5344CB8AC3E}">
        <p14:creationId xmlns:p14="http://schemas.microsoft.com/office/powerpoint/2010/main" val="155163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5643563"/>
          </a:xfrm>
        </p:spPr>
        <p:txBody>
          <a:bodyPr/>
          <a:lstStyle/>
          <a:p>
            <a:pPr algn="just"/>
            <a:r>
              <a:rPr lang="en-US" altLang="en-US" b="1" dirty="0"/>
              <a:t>Since wave analyzers sample successive portions of the frequency spec­trum through a </a:t>
            </a:r>
            <a:r>
              <a:rPr lang="en-US" altLang="en-US" b="1" dirty="0">
                <a:solidFill>
                  <a:srgbClr val="FF0000"/>
                </a:solidFill>
              </a:rPr>
              <a:t>movable "window." </a:t>
            </a:r>
            <a:r>
              <a:rPr lang="en-US" altLang="en-US" b="1" dirty="0"/>
              <a:t>as shown in </a:t>
            </a:r>
            <a:r>
              <a:rPr lang="en-US" altLang="en-US" b="1" dirty="0" smtClean="0"/>
              <a:t>figure, </a:t>
            </a:r>
            <a:r>
              <a:rPr lang="en-US" altLang="en-US" b="1" dirty="0"/>
              <a:t>they are called </a:t>
            </a:r>
            <a:r>
              <a:rPr lang="en-US" altLang="en-US" b="1" dirty="0">
                <a:solidFill>
                  <a:srgbClr val="FF0000"/>
                </a:solidFill>
              </a:rPr>
              <a:t>non-real-time analyzers</a:t>
            </a:r>
            <a:r>
              <a:rPr lang="en-US" altLang="en-US" b="1" dirty="0"/>
              <a:t>. However. if the signal being sampled is a periodic waveform.</a:t>
            </a:r>
          </a:p>
          <a:p>
            <a:pPr algn="just"/>
            <a:r>
              <a:rPr lang="en-US" altLang="en-US" dirty="0"/>
              <a:t> </a:t>
            </a:r>
            <a:r>
              <a:rPr lang="en-US" altLang="en-US" dirty="0" smtClean="0"/>
              <a:t>Its </a:t>
            </a:r>
            <a:r>
              <a:rPr lang="en-US" altLang="en-US" dirty="0"/>
              <a:t>energy distribution as a function of frequency does not change with time. Therefore, this sampling technique is completely satisfactory.</a:t>
            </a:r>
          </a:p>
          <a:p>
            <a:endParaRPr lang="en-US" dirty="0"/>
          </a:p>
        </p:txBody>
      </p:sp>
      <p:sp>
        <p:nvSpPr>
          <p:cNvPr id="4" name="Slide Number Placeholder 3"/>
          <p:cNvSpPr>
            <a:spLocks noGrp="1"/>
          </p:cNvSpPr>
          <p:nvPr>
            <p:ph type="sldNum" sz="quarter" idx="12"/>
          </p:nvPr>
        </p:nvSpPr>
        <p:spPr/>
        <p:txBody>
          <a:bodyPr/>
          <a:lstStyle/>
          <a:p>
            <a:fld id="{54E13EDE-2A91-4491-8C98-10EE80332C84}" type="slidenum">
              <a:rPr lang="en-US" altLang="en-US" smtClean="0"/>
              <a:pPr/>
              <a:t>9</a:t>
            </a:fld>
            <a:endParaRPr lang="en-US" altLang="en-US"/>
          </a:p>
        </p:txBody>
      </p:sp>
      <p:pic>
        <p:nvPicPr>
          <p:cNvPr id="2" name="Pictur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133600" y="2805113"/>
            <a:ext cx="5943600" cy="3733800"/>
          </a:xfrm>
          <a:prstGeom prst="rect">
            <a:avLst/>
          </a:prstGeom>
        </p:spPr>
      </p:pic>
    </p:spTree>
    <p:extLst>
      <p:ext uri="{BB962C8B-B14F-4D97-AF65-F5344CB8AC3E}">
        <p14:creationId xmlns:p14="http://schemas.microsoft.com/office/powerpoint/2010/main" val="456909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1881</Words>
  <Application>Microsoft Office PowerPoint</Application>
  <PresentationFormat>On-screen Show (4:3)</PresentationFormat>
  <Paragraphs>172</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Unit 5</vt:lpstr>
      <vt:lpstr>Distortion analyzer</vt:lpstr>
      <vt:lpstr>PowerPoint Presentation</vt:lpstr>
      <vt:lpstr>Fundamental suppression harmonic analyzer</vt:lpstr>
      <vt:lpstr>PowerPoint Presentation</vt:lpstr>
      <vt:lpstr>PowerPoint Presentation</vt:lpstr>
      <vt:lpstr>Waveform analyzers</vt:lpstr>
      <vt:lpstr>PowerPoint Presentation</vt:lpstr>
      <vt:lpstr>PowerPoint Presentation</vt:lpstr>
      <vt:lpstr>Heterodyne type wave analyzer</vt:lpstr>
      <vt:lpstr>PowerPoint Presentation</vt:lpstr>
      <vt:lpstr>PowerPoint Presentation</vt:lpstr>
      <vt:lpstr>PowerPoint Presentation</vt:lpstr>
      <vt:lpstr>PowerPoint Presentation</vt:lpstr>
      <vt:lpstr>Function generator</vt:lpstr>
      <vt:lpstr>PowerPoint Presentation</vt:lpstr>
      <vt:lpstr>Digital multimeter</vt:lpstr>
      <vt:lpstr>Digital multimeter (DMM)</vt:lpstr>
      <vt:lpstr>Common DMM Symbols</vt:lpstr>
      <vt:lpstr>Sections of Digital multimeter</vt:lpstr>
      <vt:lpstr>Sections of Digital multimeter</vt:lpstr>
      <vt:lpstr>Sections of Digital multimeter</vt:lpstr>
      <vt:lpstr>Voltage measurement</vt:lpstr>
      <vt:lpstr>Voltage measurement</vt:lpstr>
      <vt:lpstr>Measuring resistance and continuity</vt:lpstr>
      <vt:lpstr>Measuring resistance</vt:lpstr>
      <vt:lpstr>Measuring continuity</vt:lpstr>
      <vt:lpstr>PowerPoint Presentation</vt:lpstr>
      <vt:lpstr>PowerPoint Presentation</vt:lpstr>
      <vt:lpstr>Capacitance measurement</vt:lpstr>
      <vt:lpstr>Frequency measurement</vt:lpstr>
      <vt:lpstr>Diode check by using a digital multimeter </vt:lpstr>
      <vt:lpstr>PowerPoint Presentation</vt:lpstr>
      <vt:lpstr>PowerPoint Presentation</vt:lpstr>
    </vt:vector>
  </TitlesOfParts>
  <Company>Compaq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Cathode Ray Oscilloscope</dc:title>
  <dc:creator>Compaq</dc:creator>
  <cp:lastModifiedBy>ismail - [2010]</cp:lastModifiedBy>
  <cp:revision>299</cp:revision>
  <dcterms:created xsi:type="dcterms:W3CDTF">2009-11-11T06:17:37Z</dcterms:created>
  <dcterms:modified xsi:type="dcterms:W3CDTF">2024-11-06T08:51:41Z</dcterms:modified>
</cp:coreProperties>
</file>